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61" r:id="rId3"/>
    <p:sldId id="272" r:id="rId4"/>
    <p:sldId id="257" r:id="rId5"/>
    <p:sldId id="273" r:id="rId6"/>
    <p:sldId id="263" r:id="rId7"/>
    <p:sldId id="264" r:id="rId8"/>
    <p:sldId id="265" r:id="rId9"/>
    <p:sldId id="266" r:id="rId10"/>
    <p:sldId id="267" r:id="rId11"/>
    <p:sldId id="274" r:id="rId12"/>
    <p:sldId id="268" r:id="rId13"/>
    <p:sldId id="275" r:id="rId14"/>
    <p:sldId id="258" r:id="rId15"/>
    <p:sldId id="269" r:id="rId16"/>
    <p:sldId id="270" r:id="rId17"/>
    <p:sldId id="271" r:id="rId18"/>
    <p:sldId id="277" r:id="rId19"/>
    <p:sldId id="259" r:id="rId20"/>
    <p:sldId id="279" r:id="rId21"/>
    <p:sldId id="283" r:id="rId22"/>
    <p:sldId id="284" r:id="rId23"/>
    <p:sldId id="285" r:id="rId24"/>
    <p:sldId id="281" r:id="rId25"/>
    <p:sldId id="286" r:id="rId26"/>
    <p:sldId id="282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278" r:id="rId49"/>
    <p:sldId id="262" r:id="rId50"/>
  </p:sldIdLst>
  <p:sldSz cx="14630400" cy="8229600"/>
  <p:notesSz cx="8229600" cy="146304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BBFFC70-0318-4F7B-AB64-FFB567E6BFE7}">
          <p14:sldIdLst>
            <p14:sldId id="256"/>
            <p14:sldId id="261"/>
          </p14:sldIdLst>
        </p14:section>
        <p14:section name="Intro" id="{FFF8FD65-D307-4E2D-B017-97B72A9D8E2D}">
          <p14:sldIdLst>
            <p14:sldId id="272"/>
            <p14:sldId id="257"/>
          </p14:sldIdLst>
        </p14:section>
        <p14:section name="Dataset Overview" id="{967FCAAB-F381-4715-AF0A-73383FBBF0F0}">
          <p14:sldIdLst>
            <p14:sldId id="273"/>
            <p14:sldId id="263"/>
            <p14:sldId id="264"/>
            <p14:sldId id="265"/>
            <p14:sldId id="266"/>
            <p14:sldId id="267"/>
          </p14:sldIdLst>
        </p14:section>
        <p14:section name="Data Preparation" id="{B8E33D6C-EB4A-453D-9704-DCDF1082336F}">
          <p14:sldIdLst>
            <p14:sldId id="274"/>
            <p14:sldId id="268"/>
          </p14:sldIdLst>
        </p14:section>
        <p14:section name="Gneral Analysis" id="{01B2B796-6652-4265-BE07-99EB4BD8F3D7}">
          <p14:sldIdLst>
            <p14:sldId id="275"/>
            <p14:sldId id="258"/>
            <p14:sldId id="269"/>
            <p14:sldId id="270"/>
            <p14:sldId id="271"/>
          </p14:sldIdLst>
        </p14:section>
        <p14:section name="Deep Analysis" id="{FD5DB780-EF3F-45DC-A843-F692A9C13960}">
          <p14:sldIdLst>
            <p14:sldId id="277"/>
            <p14:sldId id="259"/>
            <p14:sldId id="279"/>
            <p14:sldId id="283"/>
            <p14:sldId id="284"/>
            <p14:sldId id="285"/>
            <p14:sldId id="281"/>
            <p14:sldId id="286"/>
            <p14:sldId id="282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Major Findings" id="{A2C1B502-2BDC-4E14-B316-C8140A76C746}">
          <p14:sldIdLst>
            <p14:sldId id="278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2E0"/>
    <a:srgbClr val="F0F0F0"/>
    <a:srgbClr val="CEAEAE"/>
    <a:srgbClr val="FC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47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81C34-4C53-DD8D-E1F7-D840BA2B1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439358-8879-48E9-D8FF-C50EA8B416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FF7052-FB01-F4C3-CE13-FDB571088B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338E3-7CD0-C538-D65A-A31DA93EF8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94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46B02-F9B4-3792-B08D-79A98802E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D58781-E9DA-B2E1-D1B2-31E1EA5CFB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F7D45E-F9C2-C3AD-B2B8-A4F835D23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3D8F4-F4A5-BFAD-D72C-7079042267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386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17453-D0A5-4A65-E31B-F45E7C7AB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210A57-3FD9-F6BE-118E-1998149431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99180E-162D-4E53-327A-980A8C8B44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D7BF85-8FDC-E227-1D0D-C562E34298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578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48F2A-41C0-161C-5A34-0F40BCA1A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BDECF2-A226-F03C-2DF2-C25A26D4B9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EFB8AC-5637-A751-E666-5BDEEEE977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F0B70-C19F-6C5E-8133-AE946AE9A4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990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EEE9A-6237-9140-D5D4-D0894D33D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F0D124-D46A-70B8-952F-6CD97DD947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417BD9-E318-BCAE-1A0A-F8C726929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D5748-035B-EAD1-7822-E63BE85264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027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ABD3B-FCAA-B9A3-856F-96541D891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3C827A-CEE4-4755-38ED-A56BCBA2B0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3B10B1-F651-F0F9-88DB-D8A027584D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C1E9EF-C76B-EE14-6F77-F3BADCD641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6282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D2DB6-D587-4454-20D4-C65172EE6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CB70A5-9BA7-8F58-EC62-3A7781315A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371DBD-E769-4D00-CFFE-2021AB4009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B5D73A-55F6-0777-A9B4-3CC0BD503F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074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FA431-7B50-6CB9-237D-AD4920C85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7BA6FC-A7FE-9BD6-A81C-103A906369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A2E98C-DDEA-0283-4AEB-705B7E03B0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DD8D3E-A46A-8387-3CF0-FA0587B079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1167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934DC-76B1-E250-F846-0A67D5A63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0EEC02-8F8A-A24A-6856-920BF666D0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5B4386-B69E-DE7A-0D4F-D9F4959E03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7493A-8640-447E-B29C-40CA5A61F5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783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45408-B94B-8F4B-11DF-4295F1118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F3D6F8-EBA0-34B7-8AA3-A29851AB55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97D3F7-0AC1-09FC-F9D8-A167E1EF51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93C7B-CCC9-6B39-CD3E-05855E0893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183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90AE6-F41B-F8F0-43CC-2E77C6FD6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97E2E2-1310-0708-24FC-472DAF3833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AD5D26-E54C-0BE5-0335-FBEE06B3C0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6176E-7479-3BD4-F953-6BCD1CD1F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6219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2076E-665A-07DC-FD71-C47542060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8116FA-6F73-E67B-3869-275C22C7B9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1D4A7A-71D0-AAB6-C289-56FF4C443B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E4249-A5A7-C61C-0EA0-7616359D2C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8643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C1163-D83D-DFA4-A81B-6981C7781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AA5935-17BB-05EC-E8BF-7BB92E6B6A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9EBD83-C36B-530B-C8C7-3D8064A5A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05C679-CE86-3F5F-7AF3-48D88642FC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655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415DA-A76A-1CD0-3060-6A579DA9D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945735-2723-1A17-BC2B-BCC324526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59B7F2-5D8B-70EF-BED5-39B07ECC59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DEBF1-8898-A7B0-2F1C-BA238DDD8F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5978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DA2C9-0BD7-48A5-50FF-1ED747A0C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488746-8228-891F-49A2-C11F5BAEB3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8E76D9-EC5D-EB8E-E17C-918C6AA802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34FC8-24BD-E84B-85AF-13CBADBC55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3607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71FE9-36AC-C3C2-5AC9-2DCF0830A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DC2329-8932-AAD0-7D90-0D3C7E1CFB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FC517C-7620-D870-D4C2-18DC46A7A5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133DF-55B9-3952-C8F4-7C4BF3A55B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118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6A748-CF7E-1C71-5365-103348EB5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D1F55C-A84F-E10E-4BC8-371FEEADB1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293DEF-FB5A-67D3-AD28-4AE1F67B5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178C2E-9915-F576-5931-1E87FAAB73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8895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4F313-67AB-EA7C-342C-0BCBE2EFA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06DDC5-2384-0D2E-9E5D-2738AFD480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03955E-E28C-D68E-C346-049A15807C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276C77-3FE3-F96F-478C-A51154A4C3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792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0E41F-149D-C51F-41F6-346077D70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D41014-2268-AB02-E5D5-CD33D6B0CB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D521BA-E310-BBAC-EA37-EA150CEA56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C65087-3851-AB2D-A7A6-54B5951E33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0139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2F527-619E-E269-7EE6-249033989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677618-6AD7-4B79-894E-F7875CE50A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E7766B-CF56-2808-A290-77A86F519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9DF61-59E7-F23E-278C-303F357FD7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0761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07F9D-AC18-D4EB-0459-52A6B095D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FCBDEE-3374-52D6-1454-124FA83577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A9230E-A642-390B-58B5-05D608B074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8E270-161D-015B-2154-482D61F80D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901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25B17-24F0-EB45-5D97-3DD9CD60D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2CB488-39C8-B560-E8DC-7F73A74048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289927-71FE-71E1-140A-D65AA7AA3E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3179E-4C7E-2DFC-0A3E-1454A5BA9E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1325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5F2DB-1DDB-0AF6-7535-8CAA491DF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92BA91-9B47-BED1-8DCB-CCD1ED9A89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CB4042-E2B5-4066-C61E-0AADB4680F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73AC0-78F7-8DD8-5502-0433F0AF26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826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1D84A-D43F-7016-265D-EC4529D9D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CDEBED-0A40-C4D8-8C2E-D7D2B494E9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B0505E-B782-62BC-D0B0-E6E24F2855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D5429-1D55-1DF2-5798-552837B16A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0624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111B5-1069-ACE3-223A-6D2F9760D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294953-9EF4-781C-932D-976F288C84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685128-8CF7-8344-9942-E557EBC806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E21B8D-7AA9-A4B9-7907-D8084F7942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947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97E63-1C61-FE06-7960-65D73AA48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C42531-9535-8982-076F-3FA911E590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E1901E-2543-D0CF-5E58-D67CFB8FF1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04C44-9E35-B098-06A6-CCBF08CDD3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654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9F4A4-9DA1-8959-15A5-FECB79C11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6F3D80-E3B4-1C26-08F5-3689D73A1D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E36C65-C04E-EF08-A12B-143271DABE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2144D-6B18-9F87-259D-C033F33574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3399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FE04A-7EC0-AE85-57DB-B35A5858D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798F35-FF61-E153-66B2-97F5DAB8E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1D5813-381E-B195-D5A6-ED8AB1A913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B8CE9-3A0E-B4B9-A889-490C2D53A9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618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77F86-AE6A-C037-AEDB-45BF0FCE4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4F8EDC-34E2-C8A3-3FBA-494A073AB8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43E163-E78B-DF98-50CF-75FC5937E3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34980-DCE2-C0C0-3DF4-870032F0BE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965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F3149-146A-97D6-37E9-A62841208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ACC5D9-9CED-0C8A-319A-6E6FED9144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2B5000-3987-E6F1-3656-0E06381287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27A61-9734-4A1A-5704-A7861DE2BA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9754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97168-571A-A486-B5D2-28EEAC44C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95CFFB-CB9D-C40E-6C61-E553EDA4FD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8CC48E-DCEF-3BA3-128D-87ABD1E0FA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3B674-C0BA-42A5-878E-8F808E6B6C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297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FA6F3-8A53-FFA8-FDCD-71B2CAEA5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3FBDE-1C98-375B-CFD2-3D58A05FA7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DF4832-9334-A4F5-2647-BDB6FB92E9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DD951B-F9A0-E707-2666-4DFB554329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974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0F432-4DEF-27CB-8293-FDB55E0DA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05EE4A-473C-B37D-78EC-E26F37629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9E614-AD40-AB32-5C14-2D03555F43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F2ADB-EA14-BD0D-CB70-94AA860FC3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548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6FA38-ED37-6334-070F-6A638C4EC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437D07-3210-E2E6-2DD4-F7000B4B15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04E910-C189-A28F-26A7-1F21AE1B2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160974-8650-29B1-F0BA-2D0EAF680B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1084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A1D77-0334-5184-6199-7E97FEBA7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FA53A6-4ABE-AFAB-E45B-1FCC3EFFCA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DF0AEC-D385-2D53-7543-5F6A6F5AFF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70296-147F-6C7B-57D7-5EB9B0D223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385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459A5-8F53-0984-2D17-BBDCCA010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516AAF-459B-139C-05CF-0B3B30B25E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95E80E-078B-8743-64C9-34B5C2B36A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D7C52-D0FB-54BE-C0FE-1A5F762293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2012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FAED4-E89B-F645-DC6B-270227675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E22967-ECAF-1266-332B-69DD6EBD1A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38D457-CBC9-ACF6-07E9-8297A0458C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0396C-FB95-0F14-8297-BB4581953C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4846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C77E0-6AA2-FD45-8CF6-2BA5215CF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768E98-1921-1903-EF18-DAB44B2E0E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B7A21B-8E58-3FD3-7FF3-9D3CF10FFF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204F6-5381-91C7-AB73-8683DBC557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1715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C7659-6239-49F5-B84D-38C8FC16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2AF6E5-486B-A30C-36E4-B2EFEC7894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41A23E-A765-CF81-AD93-52E61FA5A5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CF795-FC71-B14A-7825-BBD31DDEA2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78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0C583-3E00-EEFB-5906-405C376CF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43BF0A-0215-7DAE-5414-07BF7BB46C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31355F-86E1-B482-2C69-9AF1C1A748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DA1CA-7BF7-78EA-D4A1-9D4484DE31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9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0F159-D6C0-00DF-A940-81FF9BB0C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688F76-EB19-0C86-0F03-82AA055BB2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0F445-37EF-C719-18A5-9CEAA93EB2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DF6C3-FC3F-D1C1-3B25-F308C607F1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549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5675A-214C-5BD9-25D7-E1DFFC567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365D43-EE14-AD80-6B26-659B2A7F93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6E3025-56F9-CB20-EF14-29257D159F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E6608-0904-46E7-49F5-BFDCC0406F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122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gif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slide" Target="slide41.xml"/><Relationship Id="rId18" Type="http://schemas.openxmlformats.org/officeDocument/2006/relationships/image" Target="../media/image54.png"/><Relationship Id="rId26" Type="http://schemas.openxmlformats.org/officeDocument/2006/relationships/image" Target="../media/image58.png"/><Relationship Id="rId39" Type="http://schemas.openxmlformats.org/officeDocument/2006/relationships/slide" Target="slide32.xml"/><Relationship Id="rId21" Type="http://schemas.openxmlformats.org/officeDocument/2006/relationships/slide" Target="slide39.xml"/><Relationship Id="rId34" Type="http://schemas.openxmlformats.org/officeDocument/2006/relationships/image" Target="../media/image62.png"/><Relationship Id="rId42" Type="http://schemas.openxmlformats.org/officeDocument/2006/relationships/image" Target="../media/image66.png"/><Relationship Id="rId7" Type="http://schemas.openxmlformats.org/officeDocument/2006/relationships/slide" Target="slide45.xml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53.png"/><Relationship Id="rId20" Type="http://schemas.openxmlformats.org/officeDocument/2006/relationships/image" Target="../media/image55.png"/><Relationship Id="rId29" Type="http://schemas.openxmlformats.org/officeDocument/2006/relationships/slide" Target="slide35.xml"/><Relationship Id="rId41" Type="http://schemas.openxmlformats.org/officeDocument/2006/relationships/slide" Target="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11" Type="http://schemas.openxmlformats.org/officeDocument/2006/relationships/slide" Target="slide38.xml"/><Relationship Id="rId24" Type="http://schemas.openxmlformats.org/officeDocument/2006/relationships/image" Target="../media/image57.png"/><Relationship Id="rId32" Type="http://schemas.openxmlformats.org/officeDocument/2006/relationships/image" Target="../media/image61.png"/><Relationship Id="rId37" Type="http://schemas.openxmlformats.org/officeDocument/2006/relationships/slide" Target="slide33.xml"/><Relationship Id="rId40" Type="http://schemas.openxmlformats.org/officeDocument/2006/relationships/image" Target="../media/image65.png"/><Relationship Id="rId5" Type="http://schemas.openxmlformats.org/officeDocument/2006/relationships/slide" Target="slide29.xml"/><Relationship Id="rId15" Type="http://schemas.openxmlformats.org/officeDocument/2006/relationships/slide" Target="slide47.xml"/><Relationship Id="rId23" Type="http://schemas.openxmlformats.org/officeDocument/2006/relationships/slide" Target="slide40.xml"/><Relationship Id="rId28" Type="http://schemas.openxmlformats.org/officeDocument/2006/relationships/image" Target="../media/image59.png"/><Relationship Id="rId36" Type="http://schemas.openxmlformats.org/officeDocument/2006/relationships/image" Target="../media/image63.png"/><Relationship Id="rId10" Type="http://schemas.openxmlformats.org/officeDocument/2006/relationships/image" Target="../media/image50.png"/><Relationship Id="rId19" Type="http://schemas.openxmlformats.org/officeDocument/2006/relationships/slide" Target="slide31.xml"/><Relationship Id="rId31" Type="http://schemas.openxmlformats.org/officeDocument/2006/relationships/slide" Target="slide46.xml"/><Relationship Id="rId4" Type="http://schemas.openxmlformats.org/officeDocument/2006/relationships/image" Target="../media/image47.png"/><Relationship Id="rId9" Type="http://schemas.openxmlformats.org/officeDocument/2006/relationships/slide" Target="slide44.xml"/><Relationship Id="rId14" Type="http://schemas.openxmlformats.org/officeDocument/2006/relationships/image" Target="../media/image52.png"/><Relationship Id="rId22" Type="http://schemas.openxmlformats.org/officeDocument/2006/relationships/image" Target="../media/image56.png"/><Relationship Id="rId27" Type="http://schemas.openxmlformats.org/officeDocument/2006/relationships/slide" Target="slide36.xml"/><Relationship Id="rId30" Type="http://schemas.openxmlformats.org/officeDocument/2006/relationships/image" Target="../media/image60.png"/><Relationship Id="rId35" Type="http://schemas.openxmlformats.org/officeDocument/2006/relationships/slide" Target="slide43.xml"/><Relationship Id="rId8" Type="http://schemas.openxmlformats.org/officeDocument/2006/relationships/image" Target="../media/image49.png"/><Relationship Id="rId3" Type="http://schemas.openxmlformats.org/officeDocument/2006/relationships/slide" Target="slide28.xml"/><Relationship Id="rId12" Type="http://schemas.openxmlformats.org/officeDocument/2006/relationships/image" Target="../media/image51.png"/><Relationship Id="rId17" Type="http://schemas.openxmlformats.org/officeDocument/2006/relationships/slide" Target="slide42.xml"/><Relationship Id="rId25" Type="http://schemas.openxmlformats.org/officeDocument/2006/relationships/slide" Target="slide37.xml"/><Relationship Id="rId33" Type="http://schemas.openxmlformats.org/officeDocument/2006/relationships/slide" Target="slide34.xml"/><Relationship Id="rId38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gif"/><Relationship Id="rId5" Type="http://schemas.openxmlformats.org/officeDocument/2006/relationships/image" Target="../media/image17.png"/><Relationship Id="rId4" Type="http://schemas.openxmlformats.org/officeDocument/2006/relationships/hyperlink" Target="https://www.kaggle.com/datasets/vinothkannaece/mobiles-and-laptop-sales-data/data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937531"/>
            <a:ext cx="7914565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6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Lab In Data Analysis</a:t>
            </a:r>
            <a:endParaRPr lang="en-US" sz="6600" dirty="0"/>
          </a:p>
        </p:txBody>
      </p:sp>
      <p:sp>
        <p:nvSpPr>
          <p:cNvPr id="4" name="Text 1"/>
          <p:cNvSpPr/>
          <p:nvPr/>
        </p:nvSpPr>
        <p:spPr>
          <a:xfrm>
            <a:off x="793790" y="3760351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443728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703EDA5-7A9E-074D-5C50-04DAE410E7D2}"/>
              </a:ext>
            </a:extLst>
          </p:cNvPr>
          <p:cNvGrpSpPr/>
          <p:nvPr/>
        </p:nvGrpSpPr>
        <p:grpSpPr>
          <a:xfrm>
            <a:off x="8350211" y="831915"/>
            <a:ext cx="5924053" cy="6565769"/>
            <a:chOff x="8484124" y="-14140"/>
            <a:chExt cx="5924053" cy="6565769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1B018F1A-873F-726E-10DA-9F5C66A80DBF}"/>
                </a:ext>
              </a:extLst>
            </p:cNvPr>
            <p:cNvSpPr/>
            <p:nvPr/>
          </p:nvSpPr>
          <p:spPr>
            <a:xfrm>
              <a:off x="8484124" y="-14140"/>
              <a:ext cx="5924053" cy="6565769"/>
            </a:xfrm>
            <a:custGeom>
              <a:avLst/>
              <a:gdLst/>
              <a:ahLst/>
              <a:cxnLst/>
              <a:rect l="l" t="t" r="r" b="b"/>
              <a:pathLst>
                <a:path w="7763809" h="7650469">
                  <a:moveTo>
                    <a:pt x="0" y="0"/>
                  </a:moveTo>
                  <a:lnTo>
                    <a:pt x="7763809" y="0"/>
                  </a:lnTo>
                  <a:lnTo>
                    <a:pt x="7763809" y="7650469"/>
                  </a:lnTo>
                  <a:lnTo>
                    <a:pt x="0" y="7650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L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CABC2544-E21C-7C29-1A09-5418C4FA5300}"/>
                </a:ext>
              </a:extLst>
            </p:cNvPr>
            <p:cNvSpPr/>
            <p:nvPr/>
          </p:nvSpPr>
          <p:spPr>
            <a:xfrm>
              <a:off x="10228083" y="720586"/>
              <a:ext cx="2575746" cy="4846859"/>
            </a:xfrm>
            <a:custGeom>
              <a:avLst/>
              <a:gdLst/>
              <a:ahLst/>
              <a:cxnLst/>
              <a:rect l="l" t="t" r="r" b="b"/>
              <a:pathLst>
                <a:path w="4321642" h="6189852">
                  <a:moveTo>
                    <a:pt x="0" y="0"/>
                  </a:moveTo>
                  <a:lnTo>
                    <a:pt x="4321642" y="0"/>
                  </a:lnTo>
                  <a:lnTo>
                    <a:pt x="4321642" y="6189852"/>
                  </a:lnTo>
                  <a:lnTo>
                    <a:pt x="0" y="6189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L"/>
            </a:p>
          </p:txBody>
        </p:sp>
      </p:grp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FA0E68D-9125-8F67-6209-C03ADAE81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077590"/>
              </p:ext>
            </p:extLst>
          </p:nvPr>
        </p:nvGraphicFramePr>
        <p:xfrm>
          <a:off x="793790" y="5022147"/>
          <a:ext cx="6116584" cy="112598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058292">
                  <a:extLst>
                    <a:ext uri="{9D8B030D-6E8A-4147-A177-3AD203B41FA5}">
                      <a16:colId xmlns:a16="http://schemas.microsoft.com/office/drawing/2014/main" val="2046396529"/>
                    </a:ext>
                  </a:extLst>
                </a:gridCol>
                <a:gridCol w="3058292">
                  <a:extLst>
                    <a:ext uri="{9D8B030D-6E8A-4147-A177-3AD203B41FA5}">
                      <a16:colId xmlns:a16="http://schemas.microsoft.com/office/drawing/2014/main" val="2967655369"/>
                    </a:ext>
                  </a:extLst>
                </a:gridCol>
              </a:tblGrid>
              <a:tr h="589692"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rgbClr val="443728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Avishay Bar</a:t>
                      </a:r>
                      <a:endParaRPr lang="en-IL" sz="2400" kern="1200" dirty="0">
                        <a:solidFill>
                          <a:srgbClr val="443728"/>
                        </a:solidFill>
                        <a:latin typeface="Open Sans" pitchFamily="34" charset="0"/>
                        <a:ea typeface="Open Sans" pitchFamily="34" charset="-122"/>
                        <a:cs typeface="Open Sans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rgbClr val="443728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316165984</a:t>
                      </a:r>
                      <a:endParaRPr lang="en-IL" sz="2400" kern="1200" dirty="0">
                        <a:solidFill>
                          <a:srgbClr val="443728"/>
                        </a:solidFill>
                        <a:latin typeface="Open Sans" pitchFamily="34" charset="0"/>
                        <a:ea typeface="Open Sans" pitchFamily="34" charset="-122"/>
                        <a:cs typeface="Open Sans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4958670"/>
                  </a:ext>
                </a:extLst>
              </a:tr>
              <a:tr h="536289"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rgbClr val="443728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Liad </a:t>
                      </a:r>
                      <a:r>
                        <a:rPr lang="en-US" sz="2400" kern="1200" dirty="0" err="1">
                          <a:solidFill>
                            <a:srgbClr val="443728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Garbois</a:t>
                      </a:r>
                      <a:endParaRPr lang="en-IL" sz="2400" kern="1200" dirty="0">
                        <a:solidFill>
                          <a:srgbClr val="443728"/>
                        </a:solidFill>
                        <a:latin typeface="Open Sans" pitchFamily="34" charset="0"/>
                        <a:ea typeface="Open Sans" pitchFamily="34" charset="-122"/>
                        <a:cs typeface="Open Sans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2400" kern="1200" dirty="0">
                          <a:solidFill>
                            <a:srgbClr val="443728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206714958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10519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DE7D8-D512-8AA9-6398-A9DD3E398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">
            <a:extLst>
              <a:ext uri="{FF2B5EF4-FFF2-40B4-BE49-F238E27FC236}">
                <a16:creationId xmlns:a16="http://schemas.microsoft.com/office/drawing/2014/main" id="{2C4C04E0-E1C7-A1C9-F3B8-5F751E12A752}"/>
              </a:ext>
            </a:extLst>
          </p:cNvPr>
          <p:cNvSpPr/>
          <p:nvPr/>
        </p:nvSpPr>
        <p:spPr>
          <a:xfrm>
            <a:off x="793789" y="2541508"/>
            <a:ext cx="4105312" cy="192571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9" name="Shape 1">
            <a:extLst>
              <a:ext uri="{FF2B5EF4-FFF2-40B4-BE49-F238E27FC236}">
                <a16:creationId xmlns:a16="http://schemas.microsoft.com/office/drawing/2014/main" id="{F427B5A8-9A5F-29E3-E27F-A3A90BAAE95F}"/>
              </a:ext>
            </a:extLst>
          </p:cNvPr>
          <p:cNvSpPr/>
          <p:nvPr/>
        </p:nvSpPr>
        <p:spPr>
          <a:xfrm>
            <a:off x="5051424" y="2541508"/>
            <a:ext cx="4105312" cy="192571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20" name="Shape 1">
            <a:extLst>
              <a:ext uri="{FF2B5EF4-FFF2-40B4-BE49-F238E27FC236}">
                <a16:creationId xmlns:a16="http://schemas.microsoft.com/office/drawing/2014/main" id="{513C89BC-66A9-9DE9-20E9-FAE16A11E33A}"/>
              </a:ext>
            </a:extLst>
          </p:cNvPr>
          <p:cNvSpPr/>
          <p:nvPr/>
        </p:nvSpPr>
        <p:spPr>
          <a:xfrm>
            <a:off x="9328109" y="2541508"/>
            <a:ext cx="4105312" cy="192571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22" name="Shape 1">
            <a:extLst>
              <a:ext uri="{FF2B5EF4-FFF2-40B4-BE49-F238E27FC236}">
                <a16:creationId xmlns:a16="http://schemas.microsoft.com/office/drawing/2014/main" id="{15CDC737-3FC7-CC21-E87C-B5CA3CA8510A}"/>
              </a:ext>
            </a:extLst>
          </p:cNvPr>
          <p:cNvSpPr/>
          <p:nvPr/>
        </p:nvSpPr>
        <p:spPr>
          <a:xfrm>
            <a:off x="5033981" y="4563118"/>
            <a:ext cx="4105312" cy="192571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FE3C3F74-A37A-1AE2-BF79-934BE13BEDF2}"/>
              </a:ext>
            </a:extLst>
          </p:cNvPr>
          <p:cNvSpPr/>
          <p:nvPr/>
        </p:nvSpPr>
        <p:spPr>
          <a:xfrm>
            <a:off x="793790" y="762865"/>
            <a:ext cx="89315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Dataset Overview</a:t>
            </a:r>
            <a:endParaRPr lang="en-US" sz="44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E238BF94-4C4D-92BB-F9DB-694DB74B0D3A}"/>
              </a:ext>
            </a:extLst>
          </p:cNvPr>
          <p:cNvSpPr/>
          <p:nvPr/>
        </p:nvSpPr>
        <p:spPr>
          <a:xfrm>
            <a:off x="5176024" y="2732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Processor Specification</a:t>
            </a: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2132E583-7DFB-35CB-0AA5-A103E7D01694}"/>
              </a:ext>
            </a:extLst>
          </p:cNvPr>
          <p:cNvSpPr/>
          <p:nvPr/>
        </p:nvSpPr>
        <p:spPr>
          <a:xfrm>
            <a:off x="5218828" y="3222725"/>
            <a:ext cx="393790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GB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Includes processors like Snapdragon, </a:t>
            </a:r>
            <a:r>
              <a:rPr lang="en-GB" sz="17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Exynos</a:t>
            </a:r>
            <a:r>
              <a:rPr lang="en-GB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Apple A-Series, and MediaTek </a:t>
            </a:r>
            <a:r>
              <a:rPr lang="en-GB" sz="17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Dimensity</a:t>
            </a:r>
            <a:r>
              <a:rPr lang="en-GB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(For Mobiles)</a:t>
            </a:r>
            <a:r>
              <a:rPr lang="en-GB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F8A58712-969F-55F3-8531-1B5A9F53BF2A}"/>
              </a:ext>
            </a:extLst>
          </p:cNvPr>
          <p:cNvSpPr/>
          <p:nvPr/>
        </p:nvSpPr>
        <p:spPr>
          <a:xfrm>
            <a:off x="9509085" y="2732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RAM</a:t>
            </a:r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D5872994-C6F8-6E63-CE17-EFB11C3126CD}"/>
              </a:ext>
            </a:extLst>
          </p:cNvPr>
          <p:cNvSpPr/>
          <p:nvPr/>
        </p:nvSpPr>
        <p:spPr>
          <a:xfrm>
            <a:off x="9464198" y="3221146"/>
            <a:ext cx="385810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GB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Randomly assigned memory sizes (4GB to 32GB).</a:t>
            </a:r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77A9E026-5975-E567-8E0B-7678266F23F6}"/>
              </a:ext>
            </a:extLst>
          </p:cNvPr>
          <p:cNvSpPr/>
          <p:nvPr/>
        </p:nvSpPr>
        <p:spPr>
          <a:xfrm>
            <a:off x="1006079" y="2732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Core Specification</a:t>
            </a:r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637F3055-F5C1-5B34-CC7D-F93966F8F9E5}"/>
              </a:ext>
            </a:extLst>
          </p:cNvPr>
          <p:cNvSpPr/>
          <p:nvPr/>
        </p:nvSpPr>
        <p:spPr>
          <a:xfrm>
            <a:off x="1006078" y="3222725"/>
            <a:ext cx="376802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Includes processor models like i3, i5, i7, i9, Ryzen 3-9  (For Laptops).</a:t>
            </a:r>
            <a:endParaRPr lang="en-GB" sz="1750" dirty="0">
              <a:solidFill>
                <a:srgbClr val="443728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25" name="Text 8">
            <a:extLst>
              <a:ext uri="{FF2B5EF4-FFF2-40B4-BE49-F238E27FC236}">
                <a16:creationId xmlns:a16="http://schemas.microsoft.com/office/drawing/2014/main" id="{72AABBEF-3FC0-25B0-7632-0D602BFA917B}"/>
              </a:ext>
            </a:extLst>
          </p:cNvPr>
          <p:cNvSpPr/>
          <p:nvPr/>
        </p:nvSpPr>
        <p:spPr>
          <a:xfrm>
            <a:off x="5138757" y="47539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ROM</a:t>
            </a:r>
          </a:p>
        </p:txBody>
      </p:sp>
      <p:sp>
        <p:nvSpPr>
          <p:cNvPr id="26" name="Text 9">
            <a:extLst>
              <a:ext uri="{FF2B5EF4-FFF2-40B4-BE49-F238E27FC236}">
                <a16:creationId xmlns:a16="http://schemas.microsoft.com/office/drawing/2014/main" id="{0BDA905B-AE36-3FE9-F88A-BCA2E8E6898F}"/>
              </a:ext>
            </a:extLst>
          </p:cNvPr>
          <p:cNvSpPr/>
          <p:nvPr/>
        </p:nvSpPr>
        <p:spPr>
          <a:xfrm>
            <a:off x="5224124" y="5242756"/>
            <a:ext cx="26106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GB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Storage capacity (64GB to 1TB).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63E358-0D10-C200-95DC-76A2D5CB1EDC}"/>
              </a:ext>
            </a:extLst>
          </p:cNvPr>
          <p:cNvSpPr txBox="1"/>
          <p:nvPr/>
        </p:nvSpPr>
        <p:spPr>
          <a:xfrm>
            <a:off x="717589" y="1425121"/>
            <a:ext cx="7315200" cy="725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555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b="1" i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Technical Specifications</a:t>
            </a:r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202B4A8A-4038-D1B6-64C0-1C365A69E60E}"/>
              </a:ext>
            </a:extLst>
          </p:cNvPr>
          <p:cNvSpPr/>
          <p:nvPr/>
        </p:nvSpPr>
        <p:spPr>
          <a:xfrm>
            <a:off x="9331288" y="4559189"/>
            <a:ext cx="4105312" cy="192571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4" name="Text 8">
            <a:extLst>
              <a:ext uri="{FF2B5EF4-FFF2-40B4-BE49-F238E27FC236}">
                <a16:creationId xmlns:a16="http://schemas.microsoft.com/office/drawing/2014/main" id="{F74727DC-01B4-1971-8C62-D2FCB833828E}"/>
              </a:ext>
            </a:extLst>
          </p:cNvPr>
          <p:cNvSpPr/>
          <p:nvPr/>
        </p:nvSpPr>
        <p:spPr>
          <a:xfrm>
            <a:off x="9436064" y="47499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SSD </a:t>
            </a:r>
          </a:p>
        </p:txBody>
      </p:sp>
      <p:sp>
        <p:nvSpPr>
          <p:cNvPr id="5" name="Text 9">
            <a:extLst>
              <a:ext uri="{FF2B5EF4-FFF2-40B4-BE49-F238E27FC236}">
                <a16:creationId xmlns:a16="http://schemas.microsoft.com/office/drawing/2014/main" id="{095099B2-4D4E-7480-0F77-9083DA71BAB1}"/>
              </a:ext>
            </a:extLst>
          </p:cNvPr>
          <p:cNvSpPr/>
          <p:nvPr/>
        </p:nvSpPr>
        <p:spPr>
          <a:xfrm>
            <a:off x="9521430" y="5238827"/>
            <a:ext cx="376276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GB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Additional storage (256GB to 2TB), "N/A" for mobile phones 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(For Laptops)</a:t>
            </a:r>
            <a:r>
              <a:rPr lang="en-GB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</a:p>
        </p:txBody>
      </p:sp>
      <p:pic>
        <p:nvPicPr>
          <p:cNvPr id="5124" name="Picture 4" descr="Psychology professor explores how we remember, how we forget, and how we  forget to remember">
            <a:extLst>
              <a:ext uri="{FF2B5EF4-FFF2-40B4-BE49-F238E27FC236}">
                <a16:creationId xmlns:a16="http://schemas.microsoft.com/office/drawing/2014/main" id="{247FD64C-B00D-020B-6936-C9050402C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90115"/>
            <a:ext cx="4562213" cy="303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725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76CD4-C4DE-8060-49F5-B879D06B3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9E6CAD2-9A54-0F90-470D-068AD711DFDC}"/>
              </a:ext>
            </a:extLst>
          </p:cNvPr>
          <p:cNvSpPr/>
          <p:nvPr/>
        </p:nvSpPr>
        <p:spPr>
          <a:xfrm>
            <a:off x="709136" y="557213"/>
            <a:ext cx="5065633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Road Map</a:t>
            </a:r>
            <a:endParaRPr lang="en-US" sz="395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499FC7B6-3F2A-636D-B772-8F7FF963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1595557"/>
            <a:ext cx="1013103" cy="1092961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EAC41674-EB0F-DBDD-A5E3-E433CFA5BD1D}"/>
              </a:ext>
            </a:extLst>
          </p:cNvPr>
          <p:cNvSpPr/>
          <p:nvPr/>
        </p:nvSpPr>
        <p:spPr>
          <a:xfrm>
            <a:off x="2026087" y="198380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Introduction</a:t>
            </a:r>
            <a:endParaRPr lang="en-US" sz="1950" dirty="0"/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C8E3474B-0DD6-9844-0974-063340B62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2616098"/>
            <a:ext cx="1013103" cy="1092961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710E0344-6A75-F953-B12B-AC3552D50FD9}"/>
              </a:ext>
            </a:extLst>
          </p:cNvPr>
          <p:cNvSpPr/>
          <p:nvPr/>
        </p:nvSpPr>
        <p:spPr>
          <a:xfrm>
            <a:off x="2026086" y="2964077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Dataset Overview</a:t>
            </a:r>
            <a:endParaRPr lang="en-US" sz="1950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BCA276FD-67BA-B1A7-B788-58A88BDE7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3636639"/>
            <a:ext cx="1013103" cy="1092961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7C30A0B4-6715-ECD0-550C-C25D5FCECB61}"/>
              </a:ext>
            </a:extLst>
          </p:cNvPr>
          <p:cNvSpPr/>
          <p:nvPr/>
        </p:nvSpPr>
        <p:spPr>
          <a:xfrm>
            <a:off x="2026085" y="392160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0000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Preparation &amp; Cleaning</a:t>
            </a:r>
            <a:endParaRPr lang="en-US" sz="1950" dirty="0">
              <a:solidFill>
                <a:srgbClr val="FF0000"/>
              </a:solidFill>
            </a:endParaRPr>
          </a:p>
        </p:txBody>
      </p:sp>
      <p:pic>
        <p:nvPicPr>
          <p:cNvPr id="12" name="Image 3" descr="preencoded.png">
            <a:extLst>
              <a:ext uri="{FF2B5EF4-FFF2-40B4-BE49-F238E27FC236}">
                <a16:creationId xmlns:a16="http://schemas.microsoft.com/office/drawing/2014/main" id="{2C2331D8-DE23-8C20-335F-3569AC2DCC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4636632"/>
            <a:ext cx="1013103" cy="1092961"/>
          </a:xfrm>
          <a:prstGeom prst="rect">
            <a:avLst/>
          </a:prstGeom>
        </p:spPr>
      </p:pic>
      <p:sp>
        <p:nvSpPr>
          <p:cNvPr id="13" name="Text 7">
            <a:extLst>
              <a:ext uri="{FF2B5EF4-FFF2-40B4-BE49-F238E27FC236}">
                <a16:creationId xmlns:a16="http://schemas.microsoft.com/office/drawing/2014/main" id="{A2CE2654-CD24-75C5-70C3-7A4DBDF26532}"/>
              </a:ext>
            </a:extLst>
          </p:cNvPr>
          <p:cNvSpPr/>
          <p:nvPr/>
        </p:nvSpPr>
        <p:spPr>
          <a:xfrm>
            <a:off x="1975543" y="495957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General Analysis</a:t>
            </a:r>
            <a:endParaRPr lang="en-US" sz="1950" dirty="0"/>
          </a:p>
        </p:txBody>
      </p:sp>
      <p:sp>
        <p:nvSpPr>
          <p:cNvPr id="16" name="Text 9">
            <a:extLst>
              <a:ext uri="{FF2B5EF4-FFF2-40B4-BE49-F238E27FC236}">
                <a16:creationId xmlns:a16="http://schemas.microsoft.com/office/drawing/2014/main" id="{72E55B78-0357-6666-DA28-39304F7EF941}"/>
              </a:ext>
            </a:extLst>
          </p:cNvPr>
          <p:cNvSpPr/>
          <p:nvPr/>
        </p:nvSpPr>
        <p:spPr>
          <a:xfrm>
            <a:off x="1975542" y="597350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Deep Analysis</a:t>
            </a:r>
            <a:endParaRPr lang="en-US" sz="19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D152012-DE35-FD92-EA01-03D7337F14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5147" y="4019536"/>
            <a:ext cx="400106" cy="1905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A34BFD7-14E6-8F0C-9E8A-86FBCBC975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054" y="6688490"/>
            <a:ext cx="1181265" cy="1066949"/>
          </a:xfrm>
          <a:prstGeom prst="rect">
            <a:avLst/>
          </a:prstGeom>
        </p:spPr>
      </p:pic>
      <p:pic>
        <p:nvPicPr>
          <p:cNvPr id="15" name="Image 4" descr="preencoded.png">
            <a:extLst>
              <a:ext uri="{FF2B5EF4-FFF2-40B4-BE49-F238E27FC236}">
                <a16:creationId xmlns:a16="http://schemas.microsoft.com/office/drawing/2014/main" id="{50CFF6F7-E4EA-6056-854B-A2C0A56DE8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9136" y="5646899"/>
            <a:ext cx="1013103" cy="1092961"/>
          </a:xfrm>
          <a:prstGeom prst="rect">
            <a:avLst/>
          </a:prstGeom>
        </p:spPr>
      </p:pic>
      <p:sp>
        <p:nvSpPr>
          <p:cNvPr id="21" name="Text 9">
            <a:extLst>
              <a:ext uri="{FF2B5EF4-FFF2-40B4-BE49-F238E27FC236}">
                <a16:creationId xmlns:a16="http://schemas.microsoft.com/office/drawing/2014/main" id="{B296ED56-2D59-BA08-E15D-1A0D0246EEE8}"/>
              </a:ext>
            </a:extLst>
          </p:cNvPr>
          <p:cNvSpPr/>
          <p:nvPr/>
        </p:nvSpPr>
        <p:spPr>
          <a:xfrm>
            <a:off x="1975541" y="6998177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Insights &amp; Conclusion</a:t>
            </a:r>
            <a:endParaRPr lang="en-US" sz="1950" dirty="0"/>
          </a:p>
        </p:txBody>
      </p:sp>
      <p:pic>
        <p:nvPicPr>
          <p:cNvPr id="5" name="Picture 2" descr="Roadmap Archives - Renew Energy Partners">
            <a:extLst>
              <a:ext uri="{FF2B5EF4-FFF2-40B4-BE49-F238E27FC236}">
                <a16:creationId xmlns:a16="http://schemas.microsoft.com/office/drawing/2014/main" id="{7D03EDA8-E534-1661-C8A9-B2F07033E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828" y="1352550"/>
            <a:ext cx="9216571" cy="687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085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C37F9-2A49-6179-36AC-88F9A9FED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>
            <a:extLst>
              <a:ext uri="{FF2B5EF4-FFF2-40B4-BE49-F238E27FC236}">
                <a16:creationId xmlns:a16="http://schemas.microsoft.com/office/drawing/2014/main" id="{B29F4146-ED97-85AE-B317-29696EAD5253}"/>
              </a:ext>
            </a:extLst>
          </p:cNvPr>
          <p:cNvSpPr/>
          <p:nvPr/>
        </p:nvSpPr>
        <p:spPr>
          <a:xfrm>
            <a:off x="408578" y="3379570"/>
            <a:ext cx="6963132" cy="597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70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Data Preparation and Cleaning</a:t>
            </a:r>
          </a:p>
        </p:txBody>
      </p:sp>
      <p:sp>
        <p:nvSpPr>
          <p:cNvPr id="7" name="Shape 1">
            <a:extLst>
              <a:ext uri="{FF2B5EF4-FFF2-40B4-BE49-F238E27FC236}">
                <a16:creationId xmlns:a16="http://schemas.microsoft.com/office/drawing/2014/main" id="{CCCB37CE-6315-2484-845F-63B0F4D54132}"/>
              </a:ext>
            </a:extLst>
          </p:cNvPr>
          <p:cNvSpPr/>
          <p:nvPr/>
        </p:nvSpPr>
        <p:spPr>
          <a:xfrm>
            <a:off x="408578" y="4359455"/>
            <a:ext cx="1329095" cy="1101804"/>
          </a:xfrm>
          <a:prstGeom prst="roundRect">
            <a:avLst>
              <a:gd name="adj" fmla="val 729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4DD93BF5-55D8-F6DF-256A-D0F27777718F}"/>
              </a:ext>
            </a:extLst>
          </p:cNvPr>
          <p:cNvSpPr/>
          <p:nvPr/>
        </p:nvSpPr>
        <p:spPr>
          <a:xfrm>
            <a:off x="607413" y="4719142"/>
            <a:ext cx="93226" cy="382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1850" dirty="0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DCD7C676-DAF8-529B-4EBD-1A2F0B8CA1ED}"/>
              </a:ext>
            </a:extLst>
          </p:cNvPr>
          <p:cNvSpPr/>
          <p:nvPr/>
        </p:nvSpPr>
        <p:spPr>
          <a:xfrm>
            <a:off x="2005682" y="4473159"/>
            <a:ext cx="2390418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Handle Missing Data</a:t>
            </a:r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2E0FB60A-F07B-8726-B2D8-3006D05A94EB}"/>
              </a:ext>
            </a:extLst>
          </p:cNvPr>
          <p:cNvSpPr/>
          <p:nvPr/>
        </p:nvSpPr>
        <p:spPr>
          <a:xfrm>
            <a:off x="2001397" y="4866065"/>
            <a:ext cx="11876028" cy="305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00"/>
              </a:lnSpc>
              <a:buNone/>
            </a:pPr>
            <a:r>
              <a:rPr lang="en-GB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Since missing values appeared only in specific columns related to either mobiles or laptops, we split the base </a:t>
            </a:r>
            <a:r>
              <a:rPr lang="en-GB" sz="140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DataFrame</a:t>
            </a:r>
            <a:r>
              <a:rPr lang="en-GB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into two separate </a:t>
            </a:r>
            <a:r>
              <a:rPr lang="en-GB" sz="140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DataFrames</a:t>
            </a:r>
            <a:r>
              <a:rPr lang="en-GB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- one for mobiles and one for laptops.</a:t>
            </a:r>
            <a:endParaRPr lang="en-US" sz="1400" dirty="0">
              <a:solidFill>
                <a:srgbClr val="443728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15" name="Shape 5">
            <a:extLst>
              <a:ext uri="{FF2B5EF4-FFF2-40B4-BE49-F238E27FC236}">
                <a16:creationId xmlns:a16="http://schemas.microsoft.com/office/drawing/2014/main" id="{5C16BC79-0D7D-DA6D-CDEE-D3F8EA07DDA5}"/>
              </a:ext>
            </a:extLst>
          </p:cNvPr>
          <p:cNvSpPr/>
          <p:nvPr/>
        </p:nvSpPr>
        <p:spPr>
          <a:xfrm>
            <a:off x="1833280" y="5451734"/>
            <a:ext cx="11771590" cy="11430"/>
          </a:xfrm>
          <a:prstGeom prst="roundRect">
            <a:avLst>
              <a:gd name="adj" fmla="val 70270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6" name="Shape 6">
            <a:extLst>
              <a:ext uri="{FF2B5EF4-FFF2-40B4-BE49-F238E27FC236}">
                <a16:creationId xmlns:a16="http://schemas.microsoft.com/office/drawing/2014/main" id="{88837E46-67FB-C68E-7F53-A03A39855B8C}"/>
              </a:ext>
            </a:extLst>
          </p:cNvPr>
          <p:cNvSpPr/>
          <p:nvPr/>
        </p:nvSpPr>
        <p:spPr>
          <a:xfrm>
            <a:off x="408578" y="5556866"/>
            <a:ext cx="2658308" cy="1101804"/>
          </a:xfrm>
          <a:prstGeom prst="roundRect">
            <a:avLst>
              <a:gd name="adj" fmla="val 729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Text 7">
            <a:extLst>
              <a:ext uri="{FF2B5EF4-FFF2-40B4-BE49-F238E27FC236}">
                <a16:creationId xmlns:a16="http://schemas.microsoft.com/office/drawing/2014/main" id="{3F0E819D-F90E-23A4-B7AD-39CC429DB05B}"/>
              </a:ext>
            </a:extLst>
          </p:cNvPr>
          <p:cNvSpPr/>
          <p:nvPr/>
        </p:nvSpPr>
        <p:spPr>
          <a:xfrm>
            <a:off x="607413" y="5916554"/>
            <a:ext cx="137755" cy="382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1850" dirty="0"/>
          </a:p>
        </p:txBody>
      </p:sp>
      <p:sp>
        <p:nvSpPr>
          <p:cNvPr id="21" name="Text 8">
            <a:extLst>
              <a:ext uri="{FF2B5EF4-FFF2-40B4-BE49-F238E27FC236}">
                <a16:creationId xmlns:a16="http://schemas.microsoft.com/office/drawing/2014/main" id="{EF85988E-D289-78F4-9848-5F71688D24B5}"/>
              </a:ext>
            </a:extLst>
          </p:cNvPr>
          <p:cNvSpPr/>
          <p:nvPr/>
        </p:nvSpPr>
        <p:spPr>
          <a:xfrm>
            <a:off x="3258101" y="5748081"/>
            <a:ext cx="2390418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Column Filtering</a:t>
            </a:r>
          </a:p>
        </p:txBody>
      </p:sp>
      <p:sp>
        <p:nvSpPr>
          <p:cNvPr id="27" name="Text 9">
            <a:extLst>
              <a:ext uri="{FF2B5EF4-FFF2-40B4-BE49-F238E27FC236}">
                <a16:creationId xmlns:a16="http://schemas.microsoft.com/office/drawing/2014/main" id="{9CBE43B1-E14D-0DC7-09D4-E36E941149AE}"/>
              </a:ext>
            </a:extLst>
          </p:cNvPr>
          <p:cNvSpPr/>
          <p:nvPr/>
        </p:nvSpPr>
        <p:spPr>
          <a:xfrm>
            <a:off x="3258101" y="6161585"/>
            <a:ext cx="4832628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0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Removed unnecessary columns for streamlined analysis.</a:t>
            </a:r>
          </a:p>
        </p:txBody>
      </p:sp>
      <p:sp>
        <p:nvSpPr>
          <p:cNvPr id="29" name="Shape 10">
            <a:extLst>
              <a:ext uri="{FF2B5EF4-FFF2-40B4-BE49-F238E27FC236}">
                <a16:creationId xmlns:a16="http://schemas.microsoft.com/office/drawing/2014/main" id="{58A4BD85-1E64-C8E4-C574-593963BEA01F}"/>
              </a:ext>
            </a:extLst>
          </p:cNvPr>
          <p:cNvSpPr/>
          <p:nvPr/>
        </p:nvSpPr>
        <p:spPr>
          <a:xfrm>
            <a:off x="3162494" y="6649146"/>
            <a:ext cx="10442377" cy="11430"/>
          </a:xfrm>
          <a:prstGeom prst="roundRect">
            <a:avLst>
              <a:gd name="adj" fmla="val 70270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0" name="Shape 11">
            <a:extLst>
              <a:ext uri="{FF2B5EF4-FFF2-40B4-BE49-F238E27FC236}">
                <a16:creationId xmlns:a16="http://schemas.microsoft.com/office/drawing/2014/main" id="{72C3FE9C-4BE3-0058-CD73-ABF99B7F0CC5}"/>
              </a:ext>
            </a:extLst>
          </p:cNvPr>
          <p:cNvSpPr/>
          <p:nvPr/>
        </p:nvSpPr>
        <p:spPr>
          <a:xfrm>
            <a:off x="408578" y="6754278"/>
            <a:ext cx="3987522" cy="1101804"/>
          </a:xfrm>
          <a:prstGeom prst="roundRect">
            <a:avLst>
              <a:gd name="adj" fmla="val 729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1" name="Text 12">
            <a:extLst>
              <a:ext uri="{FF2B5EF4-FFF2-40B4-BE49-F238E27FC236}">
                <a16:creationId xmlns:a16="http://schemas.microsoft.com/office/drawing/2014/main" id="{43AF5CAE-19FB-83E3-004B-450E0D11A4AC}"/>
              </a:ext>
            </a:extLst>
          </p:cNvPr>
          <p:cNvSpPr/>
          <p:nvPr/>
        </p:nvSpPr>
        <p:spPr>
          <a:xfrm>
            <a:off x="607413" y="7113966"/>
            <a:ext cx="135969" cy="382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1850" dirty="0"/>
          </a:p>
        </p:txBody>
      </p:sp>
      <p:sp>
        <p:nvSpPr>
          <p:cNvPr id="32" name="Text 13">
            <a:extLst>
              <a:ext uri="{FF2B5EF4-FFF2-40B4-BE49-F238E27FC236}">
                <a16:creationId xmlns:a16="http://schemas.microsoft.com/office/drawing/2014/main" id="{0AD5472B-BB6E-3FE0-EF65-F6A49E1C1FD6}"/>
              </a:ext>
            </a:extLst>
          </p:cNvPr>
          <p:cNvSpPr/>
          <p:nvPr/>
        </p:nvSpPr>
        <p:spPr>
          <a:xfrm>
            <a:off x="4587315" y="6848104"/>
            <a:ext cx="2390418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Data type conversion</a:t>
            </a:r>
          </a:p>
        </p:txBody>
      </p:sp>
      <p:sp>
        <p:nvSpPr>
          <p:cNvPr id="33" name="Text 14">
            <a:extLst>
              <a:ext uri="{FF2B5EF4-FFF2-40B4-BE49-F238E27FC236}">
                <a16:creationId xmlns:a16="http://schemas.microsoft.com/office/drawing/2014/main" id="{EAFE1D82-2529-3D4C-CF12-B6DB8107CED3}"/>
              </a:ext>
            </a:extLst>
          </p:cNvPr>
          <p:cNvSpPr/>
          <p:nvPr/>
        </p:nvSpPr>
        <p:spPr>
          <a:xfrm>
            <a:off x="4587315" y="7206971"/>
            <a:ext cx="9734610" cy="305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00"/>
              </a:lnSpc>
              <a:buNone/>
            </a:pPr>
            <a:r>
              <a:rPr lang="en-GB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converted relevant columns to appropriate data types - such as transforming date columns to datetime format and memory values to numeric types.</a:t>
            </a:r>
            <a:endParaRPr lang="en-US" sz="1400" dirty="0">
              <a:solidFill>
                <a:srgbClr val="443728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34" name="Shape 15">
            <a:extLst>
              <a:ext uri="{FF2B5EF4-FFF2-40B4-BE49-F238E27FC236}">
                <a16:creationId xmlns:a16="http://schemas.microsoft.com/office/drawing/2014/main" id="{C23C5428-655F-DE47-6CF7-2C002630859D}"/>
              </a:ext>
            </a:extLst>
          </p:cNvPr>
          <p:cNvSpPr/>
          <p:nvPr/>
        </p:nvSpPr>
        <p:spPr>
          <a:xfrm>
            <a:off x="4491708" y="7846557"/>
            <a:ext cx="9113163" cy="11430"/>
          </a:xfrm>
          <a:prstGeom prst="roundRect">
            <a:avLst>
              <a:gd name="adj" fmla="val 70270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44" name="Image 0" descr="preencoded.png">
            <a:extLst>
              <a:ext uri="{FF2B5EF4-FFF2-40B4-BE49-F238E27FC236}">
                <a16:creationId xmlns:a16="http://schemas.microsoft.com/office/drawing/2014/main" id="{848FD193-C2B4-585D-2372-17783A3D8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4630400" cy="283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05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4ACB5-4F2F-46CC-D9FD-BCA68D0D2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291EF17-254E-75C7-CC51-A5063686341C}"/>
              </a:ext>
            </a:extLst>
          </p:cNvPr>
          <p:cNvSpPr/>
          <p:nvPr/>
        </p:nvSpPr>
        <p:spPr>
          <a:xfrm>
            <a:off x="709136" y="557213"/>
            <a:ext cx="5065633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Road Map</a:t>
            </a:r>
            <a:endParaRPr lang="en-US" sz="395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80D56CBF-FA17-B09F-7511-5BB572EE7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1595557"/>
            <a:ext cx="1013103" cy="1092961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E4829306-3436-C78D-A579-2A08BCE0F2C5}"/>
              </a:ext>
            </a:extLst>
          </p:cNvPr>
          <p:cNvSpPr/>
          <p:nvPr/>
        </p:nvSpPr>
        <p:spPr>
          <a:xfrm>
            <a:off x="2026087" y="198380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Introduction</a:t>
            </a:r>
            <a:endParaRPr lang="en-US" sz="1950" dirty="0"/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234F43E4-70C7-DD7D-2FAD-E5AFFB5BF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2616098"/>
            <a:ext cx="1013103" cy="1092961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82FC1A30-0F86-47ED-6B1E-99B573C25FD2}"/>
              </a:ext>
            </a:extLst>
          </p:cNvPr>
          <p:cNvSpPr/>
          <p:nvPr/>
        </p:nvSpPr>
        <p:spPr>
          <a:xfrm>
            <a:off x="2026086" y="2964077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Dataset Overview</a:t>
            </a:r>
            <a:endParaRPr lang="en-US" sz="1950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F762F535-CE90-95B1-6F90-C9F4C35FE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3636639"/>
            <a:ext cx="1013103" cy="1092961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B7DE579B-51D2-C722-6235-98BB36D0C5E2}"/>
              </a:ext>
            </a:extLst>
          </p:cNvPr>
          <p:cNvSpPr/>
          <p:nvPr/>
        </p:nvSpPr>
        <p:spPr>
          <a:xfrm>
            <a:off x="2026085" y="392160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Preparation &amp; Cleaning</a:t>
            </a:r>
            <a:endParaRPr lang="en-US" sz="1950" dirty="0"/>
          </a:p>
        </p:txBody>
      </p:sp>
      <p:pic>
        <p:nvPicPr>
          <p:cNvPr id="12" name="Image 3" descr="preencoded.png">
            <a:extLst>
              <a:ext uri="{FF2B5EF4-FFF2-40B4-BE49-F238E27FC236}">
                <a16:creationId xmlns:a16="http://schemas.microsoft.com/office/drawing/2014/main" id="{C5FCE419-8232-E4DE-4D13-6E18632457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4636632"/>
            <a:ext cx="1013103" cy="1092961"/>
          </a:xfrm>
          <a:prstGeom prst="rect">
            <a:avLst/>
          </a:prstGeom>
        </p:spPr>
      </p:pic>
      <p:sp>
        <p:nvSpPr>
          <p:cNvPr id="13" name="Text 7">
            <a:extLst>
              <a:ext uri="{FF2B5EF4-FFF2-40B4-BE49-F238E27FC236}">
                <a16:creationId xmlns:a16="http://schemas.microsoft.com/office/drawing/2014/main" id="{65CA92B1-E9BD-74AD-2A7C-D3819EFC5F14}"/>
              </a:ext>
            </a:extLst>
          </p:cNvPr>
          <p:cNvSpPr/>
          <p:nvPr/>
        </p:nvSpPr>
        <p:spPr>
          <a:xfrm>
            <a:off x="1975543" y="495957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0000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General Analysis</a:t>
            </a:r>
            <a:endParaRPr lang="en-US" sz="1950" dirty="0">
              <a:solidFill>
                <a:srgbClr val="FF0000"/>
              </a:solidFill>
            </a:endParaRPr>
          </a:p>
        </p:txBody>
      </p:sp>
      <p:sp>
        <p:nvSpPr>
          <p:cNvPr id="16" name="Text 9">
            <a:extLst>
              <a:ext uri="{FF2B5EF4-FFF2-40B4-BE49-F238E27FC236}">
                <a16:creationId xmlns:a16="http://schemas.microsoft.com/office/drawing/2014/main" id="{DB0ABA12-1909-F7E9-4D25-A0A9447BE65A}"/>
              </a:ext>
            </a:extLst>
          </p:cNvPr>
          <p:cNvSpPr/>
          <p:nvPr/>
        </p:nvSpPr>
        <p:spPr>
          <a:xfrm>
            <a:off x="1975542" y="597350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Deep Analysis</a:t>
            </a:r>
            <a:endParaRPr lang="en-US" sz="19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F20C544-2938-5B5C-15F1-79488929D4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5147" y="4019536"/>
            <a:ext cx="400106" cy="1905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CF139DD-2EE0-CEEA-A3CA-CE4E8FCB6A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054" y="6688490"/>
            <a:ext cx="1181265" cy="1066949"/>
          </a:xfrm>
          <a:prstGeom prst="rect">
            <a:avLst/>
          </a:prstGeom>
        </p:spPr>
      </p:pic>
      <p:pic>
        <p:nvPicPr>
          <p:cNvPr id="15" name="Image 4" descr="preencoded.png">
            <a:extLst>
              <a:ext uri="{FF2B5EF4-FFF2-40B4-BE49-F238E27FC236}">
                <a16:creationId xmlns:a16="http://schemas.microsoft.com/office/drawing/2014/main" id="{D3487C94-F74C-E23D-BE15-A39961A471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9136" y="5646899"/>
            <a:ext cx="1013103" cy="1092961"/>
          </a:xfrm>
          <a:prstGeom prst="rect">
            <a:avLst/>
          </a:prstGeom>
        </p:spPr>
      </p:pic>
      <p:sp>
        <p:nvSpPr>
          <p:cNvPr id="21" name="Text 9">
            <a:extLst>
              <a:ext uri="{FF2B5EF4-FFF2-40B4-BE49-F238E27FC236}">
                <a16:creationId xmlns:a16="http://schemas.microsoft.com/office/drawing/2014/main" id="{213DE65F-6DBB-61F5-62B9-343FDBFDED35}"/>
              </a:ext>
            </a:extLst>
          </p:cNvPr>
          <p:cNvSpPr/>
          <p:nvPr/>
        </p:nvSpPr>
        <p:spPr>
          <a:xfrm>
            <a:off x="1975541" y="6998177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Insights &amp; Conclusion</a:t>
            </a:r>
            <a:endParaRPr lang="en-US" sz="1950" dirty="0"/>
          </a:p>
        </p:txBody>
      </p:sp>
      <p:pic>
        <p:nvPicPr>
          <p:cNvPr id="5" name="Picture 2" descr="Roadmap Archives - Renew Energy Partners">
            <a:extLst>
              <a:ext uri="{FF2B5EF4-FFF2-40B4-BE49-F238E27FC236}">
                <a16:creationId xmlns:a16="http://schemas.microsoft.com/office/drawing/2014/main" id="{62FB8104-BC96-6A68-B6B2-476371976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828" y="1352550"/>
            <a:ext cx="9216571" cy="687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335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0">
            <a:extLst>
              <a:ext uri="{FF2B5EF4-FFF2-40B4-BE49-F238E27FC236}">
                <a16:creationId xmlns:a16="http://schemas.microsoft.com/office/drawing/2014/main" id="{D47ABA18-8D97-8DE3-4820-CCA3AB574622}"/>
              </a:ext>
            </a:extLst>
          </p:cNvPr>
          <p:cNvSpPr/>
          <p:nvPr/>
        </p:nvSpPr>
        <p:spPr>
          <a:xfrm>
            <a:off x="670500" y="27875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Descriptive Statistics</a:t>
            </a:r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08EDB211-9014-9DEC-5391-4907A74B44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399058"/>
              </p:ext>
            </p:extLst>
          </p:nvPr>
        </p:nvGraphicFramePr>
        <p:xfrm>
          <a:off x="660227" y="1634451"/>
          <a:ext cx="13127692" cy="30015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1923">
                  <a:extLst>
                    <a:ext uri="{9D8B030D-6E8A-4147-A177-3AD203B41FA5}">
                      <a16:colId xmlns:a16="http://schemas.microsoft.com/office/drawing/2014/main" val="1998609147"/>
                    </a:ext>
                  </a:extLst>
                </a:gridCol>
                <a:gridCol w="3281923">
                  <a:extLst>
                    <a:ext uri="{9D8B030D-6E8A-4147-A177-3AD203B41FA5}">
                      <a16:colId xmlns:a16="http://schemas.microsoft.com/office/drawing/2014/main" val="4139606461"/>
                    </a:ext>
                  </a:extLst>
                </a:gridCol>
                <a:gridCol w="3281923">
                  <a:extLst>
                    <a:ext uri="{9D8B030D-6E8A-4147-A177-3AD203B41FA5}">
                      <a16:colId xmlns:a16="http://schemas.microsoft.com/office/drawing/2014/main" val="2259253873"/>
                    </a:ext>
                  </a:extLst>
                </a:gridCol>
                <a:gridCol w="3281923">
                  <a:extLst>
                    <a:ext uri="{9D8B030D-6E8A-4147-A177-3AD203B41FA5}">
                      <a16:colId xmlns:a16="http://schemas.microsoft.com/office/drawing/2014/main" val="2741570398"/>
                    </a:ext>
                  </a:extLst>
                </a:gridCol>
              </a:tblGrid>
              <a:tr h="354336"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2E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750"/>
                        </a:lnSpc>
                      </a:pPr>
                      <a:r>
                        <a:rPr lang="en-US" sz="2200" b="1" kern="1200" dirty="0">
                          <a:solidFill>
                            <a:srgbClr val="443728"/>
                          </a:solidFill>
                          <a:latin typeface="Crimson Pro Bold" pitchFamily="34" charset="0"/>
                          <a:ea typeface="Crimson Pro Bold" pitchFamily="34" charset="-122"/>
                          <a:cs typeface="+mn-cs"/>
                        </a:rPr>
                        <a:t>Quantity Sold</a:t>
                      </a:r>
                      <a:endParaRPr lang="en-IL" sz="2200" b="1" kern="1200" dirty="0">
                        <a:solidFill>
                          <a:srgbClr val="443728"/>
                        </a:solidFill>
                        <a:latin typeface="Crimson Pro Bold" pitchFamily="34" charset="0"/>
                        <a:ea typeface="Crimson Pro Bold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2E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750"/>
                        </a:lnSpc>
                      </a:pPr>
                      <a:r>
                        <a:rPr lang="en-US" sz="2200" b="1" kern="1200" dirty="0">
                          <a:solidFill>
                            <a:srgbClr val="443728"/>
                          </a:solidFill>
                          <a:latin typeface="Crimson Pro Bold" pitchFamily="34" charset="0"/>
                          <a:ea typeface="Crimson Pro Bold" pitchFamily="34" charset="-122"/>
                          <a:cs typeface="+mn-cs"/>
                        </a:rPr>
                        <a:t>Transaction Price</a:t>
                      </a:r>
                      <a:endParaRPr lang="en-IL" sz="2200" b="1" kern="1200" dirty="0">
                        <a:solidFill>
                          <a:srgbClr val="443728"/>
                        </a:solidFill>
                        <a:latin typeface="Crimson Pro Bold" pitchFamily="34" charset="0"/>
                        <a:ea typeface="Crimson Pro Bold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2E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750"/>
                        </a:lnSpc>
                      </a:pPr>
                      <a:r>
                        <a:rPr lang="en-US" sz="2200" b="1" kern="1200" dirty="0">
                          <a:solidFill>
                            <a:srgbClr val="443728"/>
                          </a:solidFill>
                          <a:latin typeface="Crimson Pro Bold" pitchFamily="34" charset="0"/>
                          <a:ea typeface="Crimson Pro Bold" pitchFamily="34" charset="-122"/>
                          <a:cs typeface="+mn-cs"/>
                        </a:rPr>
                        <a:t>Product Price</a:t>
                      </a:r>
                      <a:endParaRPr lang="en-IL" sz="2200" b="1" kern="1200" dirty="0">
                        <a:solidFill>
                          <a:srgbClr val="443728"/>
                        </a:solidFill>
                        <a:latin typeface="Crimson Pro Bold" pitchFamily="34" charset="0"/>
                        <a:ea typeface="Crimson Pro Bold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2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342160"/>
                  </a:ext>
                </a:extLst>
              </a:tr>
              <a:tr h="35433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750"/>
                        </a:lnSpc>
                      </a:pPr>
                      <a:r>
                        <a:rPr lang="en-US" sz="2200" b="1" kern="1200" dirty="0">
                          <a:solidFill>
                            <a:srgbClr val="443728"/>
                          </a:solidFill>
                          <a:latin typeface="Crimson Pro Bold" pitchFamily="34" charset="0"/>
                          <a:ea typeface="Crimson Pro Bold" pitchFamily="34" charset="-122"/>
                          <a:cs typeface="+mn-cs"/>
                        </a:rPr>
                        <a:t>Mean</a:t>
                      </a:r>
                      <a:endParaRPr lang="en-IL" sz="2200" b="1" kern="1200" dirty="0">
                        <a:solidFill>
                          <a:srgbClr val="443728"/>
                        </a:solidFill>
                        <a:latin typeface="Crimson Pro Bold" pitchFamily="34" charset="0"/>
                        <a:ea typeface="Crimson Pro Bold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2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5.51378</a:t>
                      </a:r>
                      <a:endParaRPr lang="en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102641.407080</a:t>
                      </a:r>
                      <a:endParaRPr lang="en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30051.675203</a:t>
                      </a:r>
                      <a:endParaRPr lang="en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771364"/>
                  </a:ext>
                </a:extLst>
              </a:tr>
              <a:tr h="3543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kern="1200" dirty="0">
                          <a:solidFill>
                            <a:srgbClr val="443728"/>
                          </a:solidFill>
                          <a:latin typeface="Crimson Pro Bold" pitchFamily="34" charset="0"/>
                          <a:ea typeface="Crimson Pro Bold" pitchFamily="34" charset="-122"/>
                          <a:cs typeface="+mn-cs"/>
                        </a:rPr>
                        <a:t>Standard deviation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2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2.88101</a:t>
                      </a:r>
                      <a:endParaRPr lang="en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56363.550361</a:t>
                      </a:r>
                      <a:endParaRPr lang="en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35002.698708</a:t>
                      </a:r>
                      <a:endParaRPr lang="en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366213"/>
                  </a:ext>
                </a:extLst>
              </a:tr>
              <a:tr h="35433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750"/>
                        </a:lnSpc>
                      </a:pPr>
                      <a:r>
                        <a:rPr lang="en-US" sz="2200" b="1" kern="1200" dirty="0">
                          <a:solidFill>
                            <a:srgbClr val="443728"/>
                          </a:solidFill>
                          <a:latin typeface="Crimson Pro Bold" pitchFamily="34" charset="0"/>
                          <a:ea typeface="Crimson Pro Bold" pitchFamily="34" charset="-122"/>
                          <a:cs typeface="+mn-cs"/>
                        </a:rPr>
                        <a:t>Min</a:t>
                      </a:r>
                      <a:endParaRPr lang="en-IL" sz="2200" b="1" kern="1200" dirty="0">
                        <a:solidFill>
                          <a:srgbClr val="443728"/>
                        </a:solidFill>
                        <a:latin typeface="Crimson Pro Bold" pitchFamily="34" charset="0"/>
                        <a:ea typeface="Crimson Pro Bold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2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  <a:endParaRPr lang="en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5008.0</a:t>
                      </a:r>
                      <a:endParaRPr lang="en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503.2</a:t>
                      </a:r>
                      <a:endParaRPr lang="en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7066892"/>
                  </a:ext>
                </a:extLst>
              </a:tr>
              <a:tr h="35433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750"/>
                        </a:lnSpc>
                      </a:pPr>
                      <a:r>
                        <a:rPr lang="en-US" sz="2200" b="1" kern="1200" dirty="0">
                          <a:solidFill>
                            <a:srgbClr val="443728"/>
                          </a:solidFill>
                          <a:latin typeface="Crimson Pro Bold" pitchFamily="34" charset="0"/>
                          <a:ea typeface="Crimson Pro Bold" pitchFamily="34" charset="-122"/>
                          <a:cs typeface="+mn-cs"/>
                        </a:rPr>
                        <a:t>Max</a:t>
                      </a:r>
                      <a:endParaRPr lang="en-IL" sz="2200" b="1" kern="1200" dirty="0">
                        <a:solidFill>
                          <a:srgbClr val="443728"/>
                        </a:solidFill>
                        <a:latin typeface="Crimson Pro Bold" pitchFamily="34" charset="0"/>
                        <a:ea typeface="Crimson Pro Bold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2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10.0</a:t>
                      </a:r>
                      <a:endParaRPr lang="en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199999.0</a:t>
                      </a:r>
                      <a:endParaRPr lang="en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199999.0</a:t>
                      </a:r>
                      <a:endParaRPr lang="en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02088"/>
                  </a:ext>
                </a:extLst>
              </a:tr>
              <a:tr h="35433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750"/>
                        </a:lnSpc>
                      </a:pPr>
                      <a:r>
                        <a:rPr lang="en-US" sz="2200" b="1" kern="1200" dirty="0">
                          <a:solidFill>
                            <a:srgbClr val="443728"/>
                          </a:solidFill>
                          <a:latin typeface="Crimson Pro Bold" pitchFamily="34" charset="0"/>
                          <a:ea typeface="Crimson Pro Bold" pitchFamily="34" charset="-122"/>
                          <a:cs typeface="+mn-cs"/>
                        </a:rPr>
                        <a:t>Median</a:t>
                      </a:r>
                      <a:endParaRPr lang="en-IL" sz="2200" b="1" kern="1200" dirty="0">
                        <a:solidFill>
                          <a:srgbClr val="443728"/>
                        </a:solidFill>
                        <a:latin typeface="Crimson Pro Bold" pitchFamily="34" charset="0"/>
                        <a:ea typeface="Crimson Pro Bold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2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6.0</a:t>
                      </a:r>
                      <a:endParaRPr lang="en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103072.0</a:t>
                      </a:r>
                      <a:endParaRPr lang="en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18621.83</a:t>
                      </a:r>
                      <a:endParaRPr lang="en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663946"/>
                  </a:ext>
                </a:extLst>
              </a:tr>
              <a:tr h="35433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750"/>
                        </a:lnSpc>
                      </a:pPr>
                      <a:r>
                        <a:rPr lang="en-US" sz="2200" b="1" kern="1200" dirty="0">
                          <a:solidFill>
                            <a:srgbClr val="443728"/>
                          </a:solidFill>
                          <a:latin typeface="Crimson Pro Bold" pitchFamily="34" charset="0"/>
                          <a:ea typeface="Crimson Pro Bold" pitchFamily="34" charset="-122"/>
                          <a:cs typeface="+mn-cs"/>
                        </a:rPr>
                        <a:t>Variance</a:t>
                      </a:r>
                      <a:endParaRPr lang="en-IL" sz="2200" b="1" kern="1200" dirty="0">
                        <a:solidFill>
                          <a:srgbClr val="443728"/>
                        </a:solidFill>
                        <a:latin typeface="Crimson Pro Bold" pitchFamily="34" charset="0"/>
                        <a:ea typeface="Crimson Pro Bold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2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8.300216</a:t>
                      </a:r>
                      <a:endParaRPr lang="en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3.1768e+09</a:t>
                      </a:r>
                      <a:endParaRPr lang="en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1.225189e+09</a:t>
                      </a:r>
                      <a:endParaRPr lang="en-I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421979"/>
                  </a:ext>
                </a:extLst>
              </a:tr>
            </a:tbl>
          </a:graphicData>
        </a:graphic>
      </p:graphicFrame>
      <p:pic>
        <p:nvPicPr>
          <p:cNvPr id="16" name="Picture 15" descr="A graph with a line&#10;&#10;AI-generated content may be incorrect.">
            <a:extLst>
              <a:ext uri="{FF2B5EF4-FFF2-40B4-BE49-F238E27FC236}">
                <a16:creationId xmlns:a16="http://schemas.microsoft.com/office/drawing/2014/main" id="{E11C8E9B-B689-D269-6FD2-2091DC0C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83" y="5037318"/>
            <a:ext cx="7477587" cy="3115661"/>
          </a:xfrm>
          <a:prstGeom prst="rect">
            <a:avLst/>
          </a:prstGeom>
        </p:spPr>
      </p:pic>
      <p:pic>
        <p:nvPicPr>
          <p:cNvPr id="18" name="Picture 17" descr="A graph with a line&#10;&#10;AI-generated content may be incorrect.">
            <a:extLst>
              <a:ext uri="{FF2B5EF4-FFF2-40B4-BE49-F238E27FC236}">
                <a16:creationId xmlns:a16="http://schemas.microsoft.com/office/drawing/2014/main" id="{12CE107E-9D29-05E3-7664-4375E9097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636" y="5037318"/>
            <a:ext cx="6717250" cy="30808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5F29F-B3C1-91C0-7194-D4F86A262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0">
            <a:extLst>
              <a:ext uri="{FF2B5EF4-FFF2-40B4-BE49-F238E27FC236}">
                <a16:creationId xmlns:a16="http://schemas.microsoft.com/office/drawing/2014/main" id="{F0BF3DCD-BCA8-5D04-4927-58B3175B5285}"/>
              </a:ext>
            </a:extLst>
          </p:cNvPr>
          <p:cNvSpPr/>
          <p:nvPr/>
        </p:nvSpPr>
        <p:spPr>
          <a:xfrm>
            <a:off x="670500" y="27875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Descriptive Statistics</a:t>
            </a:r>
          </a:p>
        </p:txBody>
      </p:sp>
      <p:pic>
        <p:nvPicPr>
          <p:cNvPr id="3" name="Picture 2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6D34A03F-5841-AFF2-81AA-558D33627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34" y="1684962"/>
            <a:ext cx="12164603" cy="608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50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89DE0-6323-3B17-A151-07F74DF28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0">
            <a:extLst>
              <a:ext uri="{FF2B5EF4-FFF2-40B4-BE49-F238E27FC236}">
                <a16:creationId xmlns:a16="http://schemas.microsoft.com/office/drawing/2014/main" id="{A5DB4C84-D2C7-6D7E-C817-7A68F6A6EDE9}"/>
              </a:ext>
            </a:extLst>
          </p:cNvPr>
          <p:cNvSpPr/>
          <p:nvPr/>
        </p:nvSpPr>
        <p:spPr>
          <a:xfrm>
            <a:off x="670500" y="27875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Descriptive Statistics</a:t>
            </a:r>
          </a:p>
        </p:txBody>
      </p:sp>
      <p:pic>
        <p:nvPicPr>
          <p:cNvPr id="4" name="Picture 3" descr="A graph with green and blue bars&#10;&#10;AI-generated content may be incorrect.">
            <a:extLst>
              <a:ext uri="{FF2B5EF4-FFF2-40B4-BE49-F238E27FC236}">
                <a16:creationId xmlns:a16="http://schemas.microsoft.com/office/drawing/2014/main" id="{976F1A2A-9164-7F6C-1103-489ED4C72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86" y="1327536"/>
            <a:ext cx="6774200" cy="3387100"/>
          </a:xfrm>
          <a:prstGeom prst="rect">
            <a:avLst/>
          </a:prstGeom>
        </p:spPr>
      </p:pic>
      <p:pic>
        <p:nvPicPr>
          <p:cNvPr id="6" name="Picture 5" descr="A graph of a number of green and blue bars&#10;&#10;AI-generated content may be incorrect.">
            <a:extLst>
              <a:ext uri="{FF2B5EF4-FFF2-40B4-BE49-F238E27FC236}">
                <a16:creationId xmlns:a16="http://schemas.microsoft.com/office/drawing/2014/main" id="{6C90FEC2-A328-2FAA-6761-87EACBC12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006" y="1410284"/>
            <a:ext cx="7044008" cy="3522004"/>
          </a:xfrm>
          <a:prstGeom prst="rect">
            <a:avLst/>
          </a:prstGeom>
        </p:spPr>
      </p:pic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12FCCB4B-A535-0B33-19BE-F79333648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1486" y="4714636"/>
            <a:ext cx="6475410" cy="3237705"/>
          </a:xfrm>
          <a:prstGeom prst="rect">
            <a:avLst/>
          </a:prstGeom>
        </p:spPr>
      </p:pic>
      <p:pic>
        <p:nvPicPr>
          <p:cNvPr id="6146" name="Picture 2" descr="How does computer memory work? - Explain that Stuff">
            <a:extLst>
              <a:ext uri="{FF2B5EF4-FFF2-40B4-BE49-F238E27FC236}">
                <a16:creationId xmlns:a16="http://schemas.microsoft.com/office/drawing/2014/main" id="{23CAD0A5-61C5-D3E2-4C0C-98C2D2D3C2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06"/>
          <a:stretch/>
        </p:blipFill>
        <p:spPr bwMode="auto">
          <a:xfrm rot="19530878">
            <a:off x="11952405" y="6808459"/>
            <a:ext cx="3471942" cy="166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926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29027-0E78-114B-5394-B2743CDD8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0">
            <a:extLst>
              <a:ext uri="{FF2B5EF4-FFF2-40B4-BE49-F238E27FC236}">
                <a16:creationId xmlns:a16="http://schemas.microsoft.com/office/drawing/2014/main" id="{D3FD11DB-8CC1-E01A-70DE-ACF1B0757E27}"/>
              </a:ext>
            </a:extLst>
          </p:cNvPr>
          <p:cNvSpPr/>
          <p:nvPr/>
        </p:nvSpPr>
        <p:spPr>
          <a:xfrm>
            <a:off x="670500" y="27875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Descriptive Statistics</a:t>
            </a:r>
          </a:p>
        </p:txBody>
      </p:sp>
      <p:pic>
        <p:nvPicPr>
          <p:cNvPr id="3" name="Picture 2" descr="A graph with numbers and numbers&#10;&#10;AI-generated content may be incorrect.">
            <a:extLst>
              <a:ext uri="{FF2B5EF4-FFF2-40B4-BE49-F238E27FC236}">
                <a16:creationId xmlns:a16="http://schemas.microsoft.com/office/drawing/2014/main" id="{2CE894BF-6C2E-4B6E-645F-5572A6342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097" y="1515431"/>
            <a:ext cx="10294715" cy="6176829"/>
          </a:xfrm>
          <a:prstGeom prst="rect">
            <a:avLst/>
          </a:prstGeom>
        </p:spPr>
      </p:pic>
      <p:pic>
        <p:nvPicPr>
          <p:cNvPr id="1026" name="Picture 2" descr="When Does It Make Sense to Use a Purchase Order? | VendorCentric">
            <a:extLst>
              <a:ext uri="{FF2B5EF4-FFF2-40B4-BE49-F238E27FC236}">
                <a16:creationId xmlns:a16="http://schemas.microsoft.com/office/drawing/2014/main" id="{2E439F89-D2B3-2C18-4B37-08252AA1B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8917" y="5738117"/>
            <a:ext cx="2491483" cy="249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850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572FD-FE36-8AE5-405F-DCBCAB6CF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9113E5E-A991-3FBB-E612-2DE8BF592526}"/>
              </a:ext>
            </a:extLst>
          </p:cNvPr>
          <p:cNvSpPr/>
          <p:nvPr/>
        </p:nvSpPr>
        <p:spPr>
          <a:xfrm>
            <a:off x="709136" y="557213"/>
            <a:ext cx="5065633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Road Map</a:t>
            </a:r>
            <a:endParaRPr lang="en-US" sz="395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21A4514C-C4A7-2B0F-814B-FD1BDD130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1595557"/>
            <a:ext cx="1013103" cy="1092961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D3C8AF8D-9D67-50C4-7054-9C1BA0013A57}"/>
              </a:ext>
            </a:extLst>
          </p:cNvPr>
          <p:cNvSpPr/>
          <p:nvPr/>
        </p:nvSpPr>
        <p:spPr>
          <a:xfrm>
            <a:off x="2026087" y="198380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Introduction</a:t>
            </a:r>
            <a:endParaRPr lang="en-US" sz="1950" dirty="0"/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FF65E93E-DA14-DCB1-075C-EDAD8D16A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2616098"/>
            <a:ext cx="1013103" cy="1092961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E1CE16DA-552D-FB14-4B90-B7F0F91ED8D1}"/>
              </a:ext>
            </a:extLst>
          </p:cNvPr>
          <p:cNvSpPr/>
          <p:nvPr/>
        </p:nvSpPr>
        <p:spPr>
          <a:xfrm>
            <a:off x="2026086" y="2964077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Dataset Overview</a:t>
            </a:r>
            <a:endParaRPr lang="en-US" sz="1950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CAD3E313-7642-55A6-A6D6-61BA058046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3636639"/>
            <a:ext cx="1013103" cy="1092961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C90777AE-07C8-A695-F56D-22C526D24D39}"/>
              </a:ext>
            </a:extLst>
          </p:cNvPr>
          <p:cNvSpPr/>
          <p:nvPr/>
        </p:nvSpPr>
        <p:spPr>
          <a:xfrm>
            <a:off x="2026085" y="392160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Preparation &amp; Cleaning</a:t>
            </a:r>
            <a:endParaRPr lang="en-US" sz="1950" dirty="0"/>
          </a:p>
        </p:txBody>
      </p:sp>
      <p:pic>
        <p:nvPicPr>
          <p:cNvPr id="12" name="Image 3" descr="preencoded.png">
            <a:extLst>
              <a:ext uri="{FF2B5EF4-FFF2-40B4-BE49-F238E27FC236}">
                <a16:creationId xmlns:a16="http://schemas.microsoft.com/office/drawing/2014/main" id="{71FEAF9F-E46E-CA65-8B06-47A83BB168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4636632"/>
            <a:ext cx="1013103" cy="1092961"/>
          </a:xfrm>
          <a:prstGeom prst="rect">
            <a:avLst/>
          </a:prstGeom>
        </p:spPr>
      </p:pic>
      <p:sp>
        <p:nvSpPr>
          <p:cNvPr id="13" name="Text 7">
            <a:extLst>
              <a:ext uri="{FF2B5EF4-FFF2-40B4-BE49-F238E27FC236}">
                <a16:creationId xmlns:a16="http://schemas.microsoft.com/office/drawing/2014/main" id="{68E42B91-8A8D-3907-BD6D-C9816752BC94}"/>
              </a:ext>
            </a:extLst>
          </p:cNvPr>
          <p:cNvSpPr/>
          <p:nvPr/>
        </p:nvSpPr>
        <p:spPr>
          <a:xfrm>
            <a:off x="1975543" y="495957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General Analysis</a:t>
            </a:r>
            <a:endParaRPr lang="en-US" sz="1950" dirty="0"/>
          </a:p>
        </p:txBody>
      </p:sp>
      <p:sp>
        <p:nvSpPr>
          <p:cNvPr id="16" name="Text 9">
            <a:extLst>
              <a:ext uri="{FF2B5EF4-FFF2-40B4-BE49-F238E27FC236}">
                <a16:creationId xmlns:a16="http://schemas.microsoft.com/office/drawing/2014/main" id="{C183903A-1E4A-395F-FA86-22C1040FFCBB}"/>
              </a:ext>
            </a:extLst>
          </p:cNvPr>
          <p:cNvSpPr/>
          <p:nvPr/>
        </p:nvSpPr>
        <p:spPr>
          <a:xfrm>
            <a:off x="1975542" y="597350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0000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Deep &amp; Complex Analysis</a:t>
            </a:r>
            <a:endParaRPr lang="en-US" sz="1950" dirty="0">
              <a:solidFill>
                <a:srgbClr val="FF00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1CE9BD1-4D05-A268-B69E-A7057ED48A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5147" y="4019536"/>
            <a:ext cx="400106" cy="1905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842DA01-A148-E06E-125A-CDFC652886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054" y="6688490"/>
            <a:ext cx="1181265" cy="1066949"/>
          </a:xfrm>
          <a:prstGeom prst="rect">
            <a:avLst/>
          </a:prstGeom>
        </p:spPr>
      </p:pic>
      <p:pic>
        <p:nvPicPr>
          <p:cNvPr id="15" name="Image 4" descr="preencoded.png">
            <a:extLst>
              <a:ext uri="{FF2B5EF4-FFF2-40B4-BE49-F238E27FC236}">
                <a16:creationId xmlns:a16="http://schemas.microsoft.com/office/drawing/2014/main" id="{8918211A-DB10-07F6-0C30-CD3F5D33B0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9136" y="5646899"/>
            <a:ext cx="1013103" cy="1092961"/>
          </a:xfrm>
          <a:prstGeom prst="rect">
            <a:avLst/>
          </a:prstGeom>
        </p:spPr>
      </p:pic>
      <p:sp>
        <p:nvSpPr>
          <p:cNvPr id="21" name="Text 9">
            <a:extLst>
              <a:ext uri="{FF2B5EF4-FFF2-40B4-BE49-F238E27FC236}">
                <a16:creationId xmlns:a16="http://schemas.microsoft.com/office/drawing/2014/main" id="{48D64B98-50D9-12CC-ADED-39709BC07CAC}"/>
              </a:ext>
            </a:extLst>
          </p:cNvPr>
          <p:cNvSpPr/>
          <p:nvPr/>
        </p:nvSpPr>
        <p:spPr>
          <a:xfrm>
            <a:off x="1975541" y="6998177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Insights &amp; Conclusion</a:t>
            </a:r>
            <a:endParaRPr lang="en-US" sz="1950" dirty="0"/>
          </a:p>
        </p:txBody>
      </p:sp>
      <p:pic>
        <p:nvPicPr>
          <p:cNvPr id="5" name="Picture 2" descr="Roadmap Archives - Renew Energy Partners">
            <a:extLst>
              <a:ext uri="{FF2B5EF4-FFF2-40B4-BE49-F238E27FC236}">
                <a16:creationId xmlns:a16="http://schemas.microsoft.com/office/drawing/2014/main" id="{22EA59F6-FE1D-5038-9B46-F6A3D3520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828" y="1352550"/>
            <a:ext cx="9216571" cy="687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752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62807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Key Objectives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87222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5" name="Text 2"/>
          <p:cNvSpPr/>
          <p:nvPr/>
        </p:nvSpPr>
        <p:spPr>
          <a:xfrm>
            <a:off x="878860" y="191472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1950088"/>
            <a:ext cx="42637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6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Identify Regional Transaction Patterns</a:t>
            </a:r>
          </a:p>
        </p:txBody>
      </p:sp>
      <p:sp>
        <p:nvSpPr>
          <p:cNvPr id="7" name="Text 4"/>
          <p:cNvSpPr/>
          <p:nvPr/>
        </p:nvSpPr>
        <p:spPr>
          <a:xfrm>
            <a:off x="1530906" y="2440507"/>
            <a:ext cx="75103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GB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Analyse how sales volume and product preferences vary across different regions.</a:t>
            </a:r>
            <a:endParaRPr lang="en-US" sz="1400" dirty="0">
              <a:solidFill>
                <a:srgbClr val="443728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79655" y="311268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3" name="Text 10"/>
          <p:cNvSpPr/>
          <p:nvPr/>
        </p:nvSpPr>
        <p:spPr>
          <a:xfrm>
            <a:off x="864725" y="315519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16771" y="31905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GB" sz="16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Analyse Processor and Core Popularity Over Time</a:t>
            </a:r>
            <a:endParaRPr lang="en-US" sz="1600" b="1" dirty="0">
              <a:solidFill>
                <a:srgbClr val="443728"/>
              </a:solidFill>
              <a:latin typeface="Crimson Pro Bold" pitchFamily="34" charset="0"/>
              <a:ea typeface="Crimson Pro Bold" pitchFamily="34" charset="-122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516771" y="3680972"/>
            <a:ext cx="819230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>
              <a:lnSpc>
                <a:spcPts val="2850"/>
              </a:lnSpc>
              <a:buNone/>
            </a:pPr>
            <a:r>
              <a:rPr lang="en-GB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Track trends in the popularity of processor types and core specifications across time.</a:t>
            </a:r>
            <a:endParaRPr lang="en-US" sz="1400" dirty="0">
              <a:solidFill>
                <a:srgbClr val="443728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16" name="Shape 9">
            <a:extLst>
              <a:ext uri="{FF2B5EF4-FFF2-40B4-BE49-F238E27FC236}">
                <a16:creationId xmlns:a16="http://schemas.microsoft.com/office/drawing/2014/main" id="{D94A7819-1AB6-AE16-9B17-D8662404079A}"/>
              </a:ext>
            </a:extLst>
          </p:cNvPr>
          <p:cNvSpPr/>
          <p:nvPr/>
        </p:nvSpPr>
        <p:spPr>
          <a:xfrm>
            <a:off x="779655" y="429055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7" name="Text 10">
            <a:extLst>
              <a:ext uri="{FF2B5EF4-FFF2-40B4-BE49-F238E27FC236}">
                <a16:creationId xmlns:a16="http://schemas.microsoft.com/office/drawing/2014/main" id="{97F18868-9D9F-7096-9919-C2706F991D3F}"/>
              </a:ext>
            </a:extLst>
          </p:cNvPr>
          <p:cNvSpPr/>
          <p:nvPr/>
        </p:nvSpPr>
        <p:spPr>
          <a:xfrm>
            <a:off x="864725" y="433306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1">
            <a:extLst>
              <a:ext uri="{FF2B5EF4-FFF2-40B4-BE49-F238E27FC236}">
                <a16:creationId xmlns:a16="http://schemas.microsoft.com/office/drawing/2014/main" id="{80169E8F-F0C5-DFCA-4497-FE11EC78DB12}"/>
              </a:ext>
            </a:extLst>
          </p:cNvPr>
          <p:cNvSpPr/>
          <p:nvPr/>
        </p:nvSpPr>
        <p:spPr>
          <a:xfrm>
            <a:off x="1516771" y="43684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GB" sz="16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Assess Brand Financial Profit Over Time</a:t>
            </a:r>
            <a:endParaRPr lang="en-US" sz="1600" b="1" dirty="0">
              <a:solidFill>
                <a:srgbClr val="443728"/>
              </a:solidFill>
              <a:latin typeface="Crimson Pro Bold" pitchFamily="34" charset="0"/>
              <a:ea typeface="Crimson Pro Bold" pitchFamily="34" charset="-122"/>
            </a:endParaRPr>
          </a:p>
        </p:txBody>
      </p:sp>
      <p:sp>
        <p:nvSpPr>
          <p:cNvPr id="19" name="Text 12">
            <a:extLst>
              <a:ext uri="{FF2B5EF4-FFF2-40B4-BE49-F238E27FC236}">
                <a16:creationId xmlns:a16="http://schemas.microsoft.com/office/drawing/2014/main" id="{CDE184D8-6A01-D318-B18C-27F8C2F1FD86}"/>
              </a:ext>
            </a:extLst>
          </p:cNvPr>
          <p:cNvSpPr/>
          <p:nvPr/>
        </p:nvSpPr>
        <p:spPr>
          <a:xfrm>
            <a:off x="1516771" y="4858844"/>
            <a:ext cx="827064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>
              <a:lnSpc>
                <a:spcPts val="2850"/>
              </a:lnSpc>
              <a:buNone/>
            </a:pPr>
            <a:r>
              <a:rPr lang="en-GB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Analyse and compare the financial profit of each brand over time, considering the quantity sold in each transaction.</a:t>
            </a:r>
            <a:endParaRPr lang="en-US" sz="1400" dirty="0">
              <a:solidFill>
                <a:srgbClr val="443728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pic>
        <p:nvPicPr>
          <p:cNvPr id="20" name="Image 0" descr="preencoded.png">
            <a:extLst>
              <a:ext uri="{FF2B5EF4-FFF2-40B4-BE49-F238E27FC236}">
                <a16:creationId xmlns:a16="http://schemas.microsoft.com/office/drawing/2014/main" id="{C51FEFCC-17A1-099C-5C83-B313173E9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772" y="0"/>
            <a:ext cx="450436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5065633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Road Map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1595557"/>
            <a:ext cx="1013103" cy="109296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26087" y="198380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Introduction</a:t>
            </a:r>
            <a:endParaRPr lang="en-US" sz="19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2616098"/>
            <a:ext cx="1013103" cy="109296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26086" y="2964077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Dataset Overview</a:t>
            </a:r>
            <a:endParaRPr lang="en-US" sz="19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3636639"/>
            <a:ext cx="1013103" cy="109296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26085" y="392160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Preparation &amp; Cleaning</a:t>
            </a:r>
            <a:endParaRPr lang="en-US" sz="19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4636632"/>
            <a:ext cx="1013103" cy="109296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75543" y="495957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General Analysis</a:t>
            </a:r>
            <a:endParaRPr lang="en-US" sz="1950" dirty="0"/>
          </a:p>
        </p:txBody>
      </p:sp>
      <p:sp>
        <p:nvSpPr>
          <p:cNvPr id="16" name="Text 9"/>
          <p:cNvSpPr/>
          <p:nvPr/>
        </p:nvSpPr>
        <p:spPr>
          <a:xfrm>
            <a:off x="1975542" y="597350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Deep Analysis</a:t>
            </a:r>
            <a:endParaRPr lang="en-US" sz="19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A8EC1C-81C2-2F8E-FE44-FB6FD24FBC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5147" y="4019536"/>
            <a:ext cx="400106" cy="1905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568BA50-FA9A-4A3A-3BF2-E6F4E450C6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054" y="6688490"/>
            <a:ext cx="1181265" cy="1066949"/>
          </a:xfrm>
          <a:prstGeom prst="rect">
            <a:avLst/>
          </a:prstGeom>
        </p:spPr>
      </p:pic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9136" y="5646899"/>
            <a:ext cx="1013103" cy="1092961"/>
          </a:xfrm>
          <a:prstGeom prst="rect">
            <a:avLst/>
          </a:prstGeom>
        </p:spPr>
      </p:pic>
      <p:sp>
        <p:nvSpPr>
          <p:cNvPr id="21" name="Text 9">
            <a:extLst>
              <a:ext uri="{FF2B5EF4-FFF2-40B4-BE49-F238E27FC236}">
                <a16:creationId xmlns:a16="http://schemas.microsoft.com/office/drawing/2014/main" id="{B4344920-034B-43DF-0030-2CD2DB1359D6}"/>
              </a:ext>
            </a:extLst>
          </p:cNvPr>
          <p:cNvSpPr/>
          <p:nvPr/>
        </p:nvSpPr>
        <p:spPr>
          <a:xfrm>
            <a:off x="1975541" y="6998177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Insights &amp; Conclusion</a:t>
            </a:r>
            <a:endParaRPr lang="en-US" sz="1950" dirty="0"/>
          </a:p>
        </p:txBody>
      </p:sp>
      <p:pic>
        <p:nvPicPr>
          <p:cNvPr id="7170" name="Picture 2" descr="Roadmap Archives - Renew Energy Partners">
            <a:extLst>
              <a:ext uri="{FF2B5EF4-FFF2-40B4-BE49-F238E27FC236}">
                <a16:creationId xmlns:a16="http://schemas.microsoft.com/office/drawing/2014/main" id="{413E1B5C-0A54-A36C-0EE3-A005B56F0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828" y="1352550"/>
            <a:ext cx="9216571" cy="687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A5A7E-E483-A533-BB28-18F10CC12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3776D729-5920-EED0-4C69-85E78D05961D}"/>
              </a:ext>
            </a:extLst>
          </p:cNvPr>
          <p:cNvSpPr txBox="1"/>
          <p:nvPr/>
        </p:nvSpPr>
        <p:spPr>
          <a:xfrm>
            <a:off x="4345968" y="441133"/>
            <a:ext cx="7315200" cy="456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Identify Regional Transaction Patterns</a:t>
            </a:r>
          </a:p>
        </p:txBody>
      </p:sp>
      <p:pic>
        <p:nvPicPr>
          <p:cNvPr id="8" name="Picture 7" descr="A blue squares with black text&#10;&#10;AI-generated content may be incorrect.">
            <a:extLst>
              <a:ext uri="{FF2B5EF4-FFF2-40B4-BE49-F238E27FC236}">
                <a16:creationId xmlns:a16="http://schemas.microsoft.com/office/drawing/2014/main" id="{6F8F6FA5-FE4D-AEA9-2D5C-14D11F74E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351" y="1312042"/>
            <a:ext cx="9714637" cy="6476425"/>
          </a:xfrm>
          <a:prstGeom prst="rect">
            <a:avLst/>
          </a:prstGeom>
        </p:spPr>
      </p:pic>
      <p:pic>
        <p:nvPicPr>
          <p:cNvPr id="1026" name="Picture 2" descr="Earth 3d emoji gif">
            <a:extLst>
              <a:ext uri="{FF2B5EF4-FFF2-40B4-BE49-F238E27FC236}">
                <a16:creationId xmlns:a16="http://schemas.microsoft.com/office/drawing/2014/main" id="{625002B2-15E8-5CFE-1BA4-64B579848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88436">
            <a:off x="-1144711" y="5312184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291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C88F1-5565-11FE-BB99-524DC5C7C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CB93998-340A-4B15-A3BE-28AF390F90FE}"/>
              </a:ext>
            </a:extLst>
          </p:cNvPr>
          <p:cNvSpPr txBox="1"/>
          <p:nvPr/>
        </p:nvSpPr>
        <p:spPr>
          <a:xfrm>
            <a:off x="4345968" y="441133"/>
            <a:ext cx="7315200" cy="456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Identify Regional Transaction Patterns</a:t>
            </a:r>
          </a:p>
        </p:txBody>
      </p:sp>
      <p:pic>
        <p:nvPicPr>
          <p:cNvPr id="9" name="Picture 8" descr="A blue squares with white and black numbers&#10;&#10;AI-generated content may be incorrect.">
            <a:extLst>
              <a:ext uri="{FF2B5EF4-FFF2-40B4-BE49-F238E27FC236}">
                <a16:creationId xmlns:a16="http://schemas.microsoft.com/office/drawing/2014/main" id="{3A5537EC-41DB-EC04-BFF3-FDBE45BB5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072" y="1447526"/>
            <a:ext cx="9266592" cy="6177729"/>
          </a:xfrm>
          <a:prstGeom prst="rect">
            <a:avLst/>
          </a:prstGeom>
        </p:spPr>
      </p:pic>
      <p:pic>
        <p:nvPicPr>
          <p:cNvPr id="2" name="Picture 2" descr="Earth 3d emoji gif">
            <a:extLst>
              <a:ext uri="{FF2B5EF4-FFF2-40B4-BE49-F238E27FC236}">
                <a16:creationId xmlns:a16="http://schemas.microsoft.com/office/drawing/2014/main" id="{69E12824-31F6-3BEB-1DE9-3CB40FB35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88436">
            <a:off x="-1144711" y="5312184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455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2E0A6-2C77-CDC6-2102-480077061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021DB817-2F56-A71D-4336-E17D4BB9C6C7}"/>
              </a:ext>
            </a:extLst>
          </p:cNvPr>
          <p:cNvSpPr txBox="1"/>
          <p:nvPr/>
        </p:nvSpPr>
        <p:spPr>
          <a:xfrm>
            <a:off x="4345968" y="441133"/>
            <a:ext cx="7315200" cy="456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Identify Regional Transaction Patterns</a:t>
            </a:r>
          </a:p>
        </p:txBody>
      </p:sp>
      <p:pic>
        <p:nvPicPr>
          <p:cNvPr id="5" name="Picture 4" descr="A blue squares with black text&#10;&#10;AI-generated content may be incorrect.">
            <a:extLst>
              <a:ext uri="{FF2B5EF4-FFF2-40B4-BE49-F238E27FC236}">
                <a16:creationId xmlns:a16="http://schemas.microsoft.com/office/drawing/2014/main" id="{422AB2DB-F782-67E6-A3FF-4E257F8CA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948" y="1414316"/>
            <a:ext cx="9795523" cy="6530349"/>
          </a:xfrm>
          <a:prstGeom prst="rect">
            <a:avLst/>
          </a:prstGeom>
        </p:spPr>
      </p:pic>
      <p:pic>
        <p:nvPicPr>
          <p:cNvPr id="2" name="Picture 2" descr="Earth 3d emoji gif">
            <a:extLst>
              <a:ext uri="{FF2B5EF4-FFF2-40B4-BE49-F238E27FC236}">
                <a16:creationId xmlns:a16="http://schemas.microsoft.com/office/drawing/2014/main" id="{78CBC9A1-7BE6-2482-3A23-3648978DD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88436">
            <a:off x="-1144711" y="5312184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357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A194C-E6B6-ECEE-C682-04F1BDE3A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81A6E963-72F2-5574-EF42-2586E428D575}"/>
              </a:ext>
            </a:extLst>
          </p:cNvPr>
          <p:cNvSpPr txBox="1"/>
          <p:nvPr/>
        </p:nvSpPr>
        <p:spPr>
          <a:xfrm>
            <a:off x="4345968" y="441133"/>
            <a:ext cx="7315200" cy="456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Identify Regional Transaction Patterns</a:t>
            </a:r>
          </a:p>
        </p:txBody>
      </p:sp>
      <p:pic>
        <p:nvPicPr>
          <p:cNvPr id="3" name="Picture 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231C989A-50A0-A752-FA4F-A96F0716B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978" y="4700421"/>
            <a:ext cx="7058357" cy="3529179"/>
          </a:xfrm>
          <a:prstGeom prst="rect">
            <a:avLst/>
          </a:prstGeom>
        </p:spPr>
      </p:pic>
      <p:pic>
        <p:nvPicPr>
          <p:cNvPr id="6" name="Picture 5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1C256F9D-FA50-3AA9-FD73-E35326777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671" y="934936"/>
            <a:ext cx="7530970" cy="3765485"/>
          </a:xfrm>
          <a:prstGeom prst="rect">
            <a:avLst/>
          </a:prstGeom>
        </p:spPr>
      </p:pic>
      <p:pic>
        <p:nvPicPr>
          <p:cNvPr id="8" name="Picture 2" descr="Earth 3d emoji gif">
            <a:extLst>
              <a:ext uri="{FF2B5EF4-FFF2-40B4-BE49-F238E27FC236}">
                <a16:creationId xmlns:a16="http://schemas.microsoft.com/office/drawing/2014/main" id="{3D55BFA6-03FA-5964-938A-03D45B05A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88436">
            <a:off x="-1144711" y="5312184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669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2A0F9-C9F4-0AB8-CB55-2FA3F1AA6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249FCD80-5DD1-538B-EAC6-798CD8982ADD}"/>
              </a:ext>
            </a:extLst>
          </p:cNvPr>
          <p:cNvSpPr txBox="1"/>
          <p:nvPr/>
        </p:nvSpPr>
        <p:spPr>
          <a:xfrm>
            <a:off x="3678149" y="455095"/>
            <a:ext cx="8414534" cy="456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GB" sz="2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Analyse Processor and Core Popularity Over Time</a:t>
            </a:r>
            <a:endParaRPr lang="en-US" sz="2800" b="1" dirty="0">
              <a:solidFill>
                <a:srgbClr val="443728"/>
              </a:solidFill>
              <a:latin typeface="Crimson Pro Bold" pitchFamily="34" charset="0"/>
              <a:ea typeface="Crimson Pro Bold" pitchFamily="34" charset="-122"/>
            </a:endParaRPr>
          </a:p>
        </p:txBody>
      </p:sp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1F4129AC-6530-CBC2-2168-C5A0A0CF6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12" y="1533519"/>
            <a:ext cx="12801625" cy="5486411"/>
          </a:xfrm>
          <a:prstGeom prst="rect">
            <a:avLst/>
          </a:prstGeom>
        </p:spPr>
      </p:pic>
      <p:pic>
        <p:nvPicPr>
          <p:cNvPr id="2050" name="Picture 2" descr="Analysis GIFs - Get the best gif on GIFER">
            <a:extLst>
              <a:ext uri="{FF2B5EF4-FFF2-40B4-BE49-F238E27FC236}">
                <a16:creationId xmlns:a16="http://schemas.microsoft.com/office/drawing/2014/main" id="{9F122A47-2585-374F-E64D-2D1246EAD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104473" y="5794623"/>
            <a:ext cx="1126412" cy="225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075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251DA-408E-D2A8-D39D-B8949765D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57E33E68-7E80-CC42-EE79-B60CA4A19452}"/>
              </a:ext>
            </a:extLst>
          </p:cNvPr>
          <p:cNvSpPr txBox="1"/>
          <p:nvPr/>
        </p:nvSpPr>
        <p:spPr>
          <a:xfrm>
            <a:off x="3686175" y="490297"/>
            <a:ext cx="9292333" cy="456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GB" sz="2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Analyse Processor and Core Popularity Over Time</a:t>
            </a:r>
            <a:endParaRPr lang="en-US" sz="2800" b="1" dirty="0">
              <a:solidFill>
                <a:srgbClr val="443728"/>
              </a:solidFill>
              <a:latin typeface="Crimson Pro Bold" pitchFamily="34" charset="0"/>
              <a:ea typeface="Crimson Pro Bold" pitchFamily="34" charset="-122"/>
            </a:endParaRPr>
          </a:p>
        </p:txBody>
      </p:sp>
      <p:pic>
        <p:nvPicPr>
          <p:cNvPr id="3" name="Picture 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0288433C-81B3-D400-6D6B-1D4435FD3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931" y="1293604"/>
            <a:ext cx="11313404" cy="2943908"/>
          </a:xfrm>
          <a:prstGeom prst="rect">
            <a:avLst/>
          </a:prstGeom>
        </p:spPr>
      </p:pic>
      <p:pic>
        <p:nvPicPr>
          <p:cNvPr id="5" name="Picture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C367A289-8265-6326-8A86-FBCAB56B0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81" y="4584412"/>
            <a:ext cx="13230237" cy="3407063"/>
          </a:xfrm>
          <a:prstGeom prst="rect">
            <a:avLst/>
          </a:prstGeom>
        </p:spPr>
      </p:pic>
      <p:pic>
        <p:nvPicPr>
          <p:cNvPr id="6150" name="Picture 6" descr="Mobile Icon Vector Art, Icons, and Graphics for Free Download">
            <a:extLst>
              <a:ext uri="{FF2B5EF4-FFF2-40B4-BE49-F238E27FC236}">
                <a16:creationId xmlns:a16="http://schemas.microsoft.com/office/drawing/2014/main" id="{A9F23B42-3D8F-468C-9A0B-6C70C3EB7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8297" y="628794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B92BCE53-FC1D-2F8D-1010-DA25B5442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0905" y="2142682"/>
            <a:ext cx="2441730" cy="2441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2004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7D06A-F9A7-F142-368A-EFCFB2FB5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5FCEEFB4-DE40-8127-D424-296504252EFB}"/>
              </a:ext>
            </a:extLst>
          </p:cNvPr>
          <p:cNvSpPr txBox="1"/>
          <p:nvPr/>
        </p:nvSpPr>
        <p:spPr>
          <a:xfrm>
            <a:off x="4654192" y="502778"/>
            <a:ext cx="7962471" cy="456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GB" sz="2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Assess Brand Popularity Over Time</a:t>
            </a:r>
            <a:endParaRPr lang="en-US" sz="2800" b="1" dirty="0">
              <a:solidFill>
                <a:srgbClr val="443728"/>
              </a:solidFill>
              <a:latin typeface="Crimson Pro Bold" pitchFamily="34" charset="0"/>
              <a:ea typeface="Crimson Pro Bold" pitchFamily="34" charset="-122"/>
            </a:endParaRPr>
          </a:p>
        </p:txBody>
      </p:sp>
      <p:pic>
        <p:nvPicPr>
          <p:cNvPr id="3" name="Picture 2" descr="A graph with a green and purple line&#10;&#10;AI-generated content may be incorrect.">
            <a:extLst>
              <a:ext uri="{FF2B5EF4-FFF2-40B4-BE49-F238E27FC236}">
                <a16:creationId xmlns:a16="http://schemas.microsoft.com/office/drawing/2014/main" id="{167DDE56-87D5-77C8-C1DC-E6D148027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98" y="1741470"/>
            <a:ext cx="13592711" cy="509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475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E9D82-7E91-48F1-1AE7-1C2B40DE8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4B1BD3F-8394-C978-8A9C-BB6081B3BA34}"/>
              </a:ext>
            </a:extLst>
          </p:cNvPr>
          <p:cNvSpPr txBox="1"/>
          <p:nvPr/>
        </p:nvSpPr>
        <p:spPr>
          <a:xfrm>
            <a:off x="4654192" y="502778"/>
            <a:ext cx="7962471" cy="456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GB" sz="2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Assess Brand Popularity Over Time</a:t>
            </a:r>
            <a:endParaRPr lang="en-US" sz="2800" b="1" dirty="0">
              <a:solidFill>
                <a:srgbClr val="443728"/>
              </a:solidFill>
              <a:latin typeface="Crimson Pro Bold" pitchFamily="34" charset="0"/>
              <a:ea typeface="Crimson Pro Bold" pitchFamily="34" charset="-122"/>
            </a:endParaRPr>
          </a:p>
        </p:txBody>
      </p:sp>
      <p:pic>
        <p:nvPicPr>
          <p:cNvPr id="8194" name="Picture 2" descr="Acer | אייסר | Office Depot">
            <a:hlinkClick r:id="rId3" action="ppaction://hlinksldjump"/>
            <a:extLst>
              <a:ext uri="{FF2B5EF4-FFF2-40B4-BE49-F238E27FC236}">
                <a16:creationId xmlns:a16="http://schemas.microsoft.com/office/drawing/2014/main" id="{601BA16A-3BF0-4324-6ED7-3B832A6E2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311" y="1735399"/>
            <a:ext cx="1889564" cy="101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 action="ppaction://hlinksldjump"/>
            <a:extLst>
              <a:ext uri="{FF2B5EF4-FFF2-40B4-BE49-F238E27FC236}">
                <a16:creationId xmlns:a16="http://schemas.microsoft.com/office/drawing/2014/main" id="{C0A22819-A793-174B-4D2D-BF8EDE6405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7394" y="2914637"/>
            <a:ext cx="771604" cy="947916"/>
          </a:xfrm>
          <a:prstGeom prst="rect">
            <a:avLst/>
          </a:prstGeom>
        </p:spPr>
      </p:pic>
      <p:pic>
        <p:nvPicPr>
          <p:cNvPr id="8200" name="Picture 8" descr="‪Asus Logo PNG Vector, Icon (4096 x 4096) Free download‬‏">
            <a:hlinkClick r:id="rId7" action="ppaction://hlinksldjump"/>
            <a:extLst>
              <a:ext uri="{FF2B5EF4-FFF2-40B4-BE49-F238E27FC236}">
                <a16:creationId xmlns:a16="http://schemas.microsoft.com/office/drawing/2014/main" id="{C6043D77-2B7D-A901-ECC0-D2219214D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5693" y="4364989"/>
            <a:ext cx="1124132" cy="112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דל – ויקיפדיה">
            <a:hlinkClick r:id="rId9" action="ppaction://hlinksldjump"/>
            <a:extLst>
              <a:ext uri="{FF2B5EF4-FFF2-40B4-BE49-F238E27FC236}">
                <a16:creationId xmlns:a16="http://schemas.microsoft.com/office/drawing/2014/main" id="{C8EF8C03-1005-01CC-A18C-06C16C961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2074" y="2940236"/>
            <a:ext cx="924376" cy="92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‪Google logo - Wikipedia‬‏">
            <a:hlinkClick r:id="rId11" action="ppaction://hlinksldjump"/>
            <a:extLst>
              <a:ext uri="{FF2B5EF4-FFF2-40B4-BE49-F238E27FC236}">
                <a16:creationId xmlns:a16="http://schemas.microsoft.com/office/drawing/2014/main" id="{394A1F58-83D3-E8BE-C56D-DC301DCB3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610" y="1943713"/>
            <a:ext cx="1786530" cy="60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‪Hewlett-Packard Israel - Wikipedia‬‏">
            <a:hlinkClick r:id="rId13" action="ppaction://hlinksldjump"/>
            <a:extLst>
              <a:ext uri="{FF2B5EF4-FFF2-40B4-BE49-F238E27FC236}">
                <a16:creationId xmlns:a16="http://schemas.microsoft.com/office/drawing/2014/main" id="{CED5E73E-8977-323A-7C71-79B59253A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728" y="5684207"/>
            <a:ext cx="924375" cy="9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‪Huawei - Wikipedia‬‏">
            <a:hlinkClick r:id="rId15" action="ppaction://hlinksldjump"/>
            <a:extLst>
              <a:ext uri="{FF2B5EF4-FFF2-40B4-BE49-F238E27FC236}">
                <a16:creationId xmlns:a16="http://schemas.microsoft.com/office/drawing/2014/main" id="{B326F4AC-5855-3446-D3E7-F1555B403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4206" y="6679388"/>
            <a:ext cx="1075619" cy="109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>
            <a:hlinkClick r:id="rId17" action="ppaction://hlinksldjump"/>
            <a:extLst>
              <a:ext uri="{FF2B5EF4-FFF2-40B4-BE49-F238E27FC236}">
                <a16:creationId xmlns:a16="http://schemas.microsoft.com/office/drawing/2014/main" id="{4B2797F0-705D-6A86-2C3D-F8AE4819C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610" y="6855501"/>
            <a:ext cx="1250158" cy="125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>
            <a:hlinkClick r:id="rId19" action="ppaction://hlinksldjump"/>
            <a:extLst>
              <a:ext uri="{FF2B5EF4-FFF2-40B4-BE49-F238E27FC236}">
                <a16:creationId xmlns:a16="http://schemas.microsoft.com/office/drawing/2014/main" id="{FD49F6D5-4E3D-1DB5-1996-D85ED6D2E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488" y="5603974"/>
            <a:ext cx="2009416" cy="66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4" name="Picture 22" descr="‪Trademark and Brand Guidelines | Microsoft Legal‬‏">
            <a:hlinkClick r:id="rId21" action="ppaction://hlinksldjump"/>
            <a:extLst>
              <a:ext uri="{FF2B5EF4-FFF2-40B4-BE49-F238E27FC236}">
                <a16:creationId xmlns:a16="http://schemas.microsoft.com/office/drawing/2014/main" id="{FA1DA68C-CA7E-3918-8E1A-FAB5BA710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984" y="2883920"/>
            <a:ext cx="2009416" cy="113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6" name="Picture 24" descr="‪Motorola Logo PNG Transparent &amp; SVG Vector - Freebie Supply‬‏">
            <a:hlinkClick r:id="rId23" action="ppaction://hlinksldjump"/>
            <a:extLst>
              <a:ext uri="{FF2B5EF4-FFF2-40B4-BE49-F238E27FC236}">
                <a16:creationId xmlns:a16="http://schemas.microsoft.com/office/drawing/2014/main" id="{2C9211C7-2B9B-9CA7-8557-2D72AE1CF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439" y="4235479"/>
            <a:ext cx="1211136" cy="121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8" name="Picture 26" descr="‪Nokia Logo PNG Vector (AI) Free Download‬‏">
            <a:hlinkClick r:id="rId25" action="ppaction://hlinksldjump"/>
            <a:extLst>
              <a:ext uri="{FF2B5EF4-FFF2-40B4-BE49-F238E27FC236}">
                <a16:creationId xmlns:a16="http://schemas.microsoft.com/office/drawing/2014/main" id="{F1AF509D-2AF9-931F-6C73-2DCD31E8D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708" y="6848488"/>
            <a:ext cx="1025375" cy="102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0" name="Picture 28" descr="‪OnePlus Rolls Out Its First Logo Redesign And New Visual Identity‬‏">
            <a:hlinkClick r:id="rId27" action="ppaction://hlinksldjump"/>
            <a:extLst>
              <a:ext uri="{FF2B5EF4-FFF2-40B4-BE49-F238E27FC236}">
                <a16:creationId xmlns:a16="http://schemas.microsoft.com/office/drawing/2014/main" id="{BA23D394-7945-4759-FDE4-A4266293B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353" y="5464474"/>
            <a:ext cx="2166087" cy="74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2" name="Picture 30" descr="‪Download Oppo Logo in SVG Vector or PNG File Format - Logo.wine‬‏">
            <a:hlinkClick r:id="rId29" action="ppaction://hlinksldjump"/>
            <a:extLst>
              <a:ext uri="{FF2B5EF4-FFF2-40B4-BE49-F238E27FC236}">
                <a16:creationId xmlns:a16="http://schemas.microsoft.com/office/drawing/2014/main" id="{F0A31926-8A47-84AD-5B4F-E48D2993C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914" y="4257277"/>
            <a:ext cx="1396166" cy="92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4" name="Picture 32" descr="‪Realme Logo | 01 - PNG Logo Vector Brand Downloads (SVG, EPS)‬‏">
            <a:hlinkClick r:id="rId31" action="ppaction://hlinksldjump"/>
            <a:extLst>
              <a:ext uri="{FF2B5EF4-FFF2-40B4-BE49-F238E27FC236}">
                <a16:creationId xmlns:a16="http://schemas.microsoft.com/office/drawing/2014/main" id="{51F43EA1-5096-1B68-36D4-6CC7797A2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2680" y="5599924"/>
            <a:ext cx="1250158" cy="77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6" name="Picture 34" descr="‪Download Redmi Logo in SVG Vector or PNG File Format - Logo.wine‬‏">
            <a:hlinkClick r:id="rId33" action="ppaction://hlinksldjump"/>
            <a:extLst>
              <a:ext uri="{FF2B5EF4-FFF2-40B4-BE49-F238E27FC236}">
                <a16:creationId xmlns:a16="http://schemas.microsoft.com/office/drawing/2014/main" id="{4205A7D8-92D4-353C-033F-98D791ACD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587" y="2986617"/>
            <a:ext cx="1522072" cy="101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8" name="Picture 36" descr="‪Samsung Logo and symbol, meaning, history, PNG, brand‬‏">
            <a:hlinkClick r:id="rId35" action="ppaction://hlinksldjump"/>
            <a:extLst>
              <a:ext uri="{FF2B5EF4-FFF2-40B4-BE49-F238E27FC236}">
                <a16:creationId xmlns:a16="http://schemas.microsoft.com/office/drawing/2014/main" id="{E47C6749-5AE8-B9B4-94B9-A2BEDCB4D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699" y="1836764"/>
            <a:ext cx="1901127" cy="804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30" name="Picture 38" descr="‫ישפאר: היבואן הרשמי למותגי Sony, Playstation, Lenco, Elica, Dragon‬‎">
            <a:hlinkClick r:id="rId37" action="ppaction://hlinksldjump"/>
            <a:extLst>
              <a:ext uri="{FF2B5EF4-FFF2-40B4-BE49-F238E27FC236}">
                <a16:creationId xmlns:a16="http://schemas.microsoft.com/office/drawing/2014/main" id="{41C46B34-C1D7-5C91-99C3-4E4BBF77F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587" y="1836764"/>
            <a:ext cx="1811691" cy="77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32" name="Picture 40" descr="‪Home - Toshiba EMEA‬‏">
            <a:hlinkClick r:id="rId39" action="ppaction://hlinksldjump"/>
            <a:extLst>
              <a:ext uri="{FF2B5EF4-FFF2-40B4-BE49-F238E27FC236}">
                <a16:creationId xmlns:a16="http://schemas.microsoft.com/office/drawing/2014/main" id="{2DCA5144-5472-DF7A-BE08-EEA22D3F3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620" y="7040885"/>
            <a:ext cx="1479207" cy="87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34" name="Picture 42" descr="‪Vivo Logo and symbol, meaning, history, PNG, brand‬‏">
            <a:hlinkClick r:id="rId41" action="ppaction://hlinksldjump"/>
            <a:extLst>
              <a:ext uri="{FF2B5EF4-FFF2-40B4-BE49-F238E27FC236}">
                <a16:creationId xmlns:a16="http://schemas.microsoft.com/office/drawing/2014/main" id="{224516DE-188D-298D-A398-EC6F844D3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620" y="4244133"/>
            <a:ext cx="1535152" cy="85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9344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908FEB5-8E01-4A88-D753-3186FC22B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1B5421BD-B6DB-D466-AFAC-1759DC4AC456}"/>
              </a:ext>
            </a:extLst>
          </p:cNvPr>
          <p:cNvSpPr txBox="1"/>
          <p:nvPr/>
        </p:nvSpPr>
        <p:spPr>
          <a:xfrm>
            <a:off x="4654192" y="502778"/>
            <a:ext cx="7962471" cy="456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GB" sz="2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Assess Brand Popularity Over Time</a:t>
            </a:r>
            <a:endParaRPr lang="en-US" sz="2800" b="1" dirty="0">
              <a:solidFill>
                <a:srgbClr val="443728"/>
              </a:solidFill>
              <a:latin typeface="Crimson Pro Bold" pitchFamily="34" charset="0"/>
              <a:ea typeface="Crimson Pro Bold" pitchFamily="34" charset="-122"/>
            </a:endParaRPr>
          </a:p>
        </p:txBody>
      </p:sp>
      <p:sp>
        <p:nvSpPr>
          <p:cNvPr id="7" name="Action Button: Return 6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D5B6AD4B-1097-7E67-08CA-E964EE7F11B1}"/>
              </a:ext>
            </a:extLst>
          </p:cNvPr>
          <p:cNvSpPr/>
          <p:nvPr/>
        </p:nvSpPr>
        <p:spPr>
          <a:xfrm>
            <a:off x="12801598" y="502778"/>
            <a:ext cx="1130159" cy="694954"/>
          </a:xfrm>
          <a:prstGeom prst="actionButtonReturn">
            <a:avLst/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>
              <a:solidFill>
                <a:schemeClr val="tx1"/>
              </a:solidFill>
            </a:endParaRPr>
          </a:p>
        </p:txBody>
      </p:sp>
      <p:pic>
        <p:nvPicPr>
          <p:cNvPr id="9" name="Picture 8" descr="A graph with a line&#10;&#10;AI-generated content may be incorrect.">
            <a:extLst>
              <a:ext uri="{FF2B5EF4-FFF2-40B4-BE49-F238E27FC236}">
                <a16:creationId xmlns:a16="http://schemas.microsoft.com/office/drawing/2014/main" id="{8488AC78-6618-4AC2-CBBD-60C2E02F5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1600"/>
            <a:ext cx="14630400" cy="2902449"/>
          </a:xfrm>
          <a:prstGeom prst="rect">
            <a:avLst/>
          </a:prstGeom>
        </p:spPr>
      </p:pic>
      <p:pic>
        <p:nvPicPr>
          <p:cNvPr id="11" name="Picture 10" descr="A graph with a line&#10;&#10;AI-generated content may be incorrect.">
            <a:extLst>
              <a:ext uri="{FF2B5EF4-FFF2-40B4-BE49-F238E27FC236}">
                <a16:creationId xmlns:a16="http://schemas.microsoft.com/office/drawing/2014/main" id="{EBA13780-C758-3A84-A44F-9D3654EA9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69" y="4447917"/>
            <a:ext cx="14229719" cy="365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33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B6F42BA-4673-DB0F-EC88-508B1B0B5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69C95F5D-8C03-6D05-9203-759C9C392505}"/>
              </a:ext>
            </a:extLst>
          </p:cNvPr>
          <p:cNvSpPr txBox="1"/>
          <p:nvPr/>
        </p:nvSpPr>
        <p:spPr>
          <a:xfrm>
            <a:off x="4654192" y="502778"/>
            <a:ext cx="7962471" cy="456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GB" sz="2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Assess Brand Popularity Over Time</a:t>
            </a:r>
            <a:endParaRPr lang="en-US" sz="2800" b="1" dirty="0">
              <a:solidFill>
                <a:srgbClr val="443728"/>
              </a:solidFill>
              <a:latin typeface="Crimson Pro Bold" pitchFamily="34" charset="0"/>
              <a:ea typeface="Crimson Pro Bold" pitchFamily="34" charset="-122"/>
            </a:endParaRPr>
          </a:p>
        </p:txBody>
      </p:sp>
      <p:sp>
        <p:nvSpPr>
          <p:cNvPr id="6" name="Action Button: Return 5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DCCB59FA-A41E-6D1D-9218-D0116D904A48}"/>
              </a:ext>
            </a:extLst>
          </p:cNvPr>
          <p:cNvSpPr/>
          <p:nvPr/>
        </p:nvSpPr>
        <p:spPr>
          <a:xfrm>
            <a:off x="12801598" y="502778"/>
            <a:ext cx="1130159" cy="694954"/>
          </a:xfrm>
          <a:prstGeom prst="actionButtonReturn">
            <a:avLst/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>
              <a:solidFill>
                <a:schemeClr val="tx1"/>
              </a:solidFill>
            </a:endParaRPr>
          </a:p>
        </p:txBody>
      </p:sp>
      <p:pic>
        <p:nvPicPr>
          <p:cNvPr id="8" name="Picture 7" descr="A graph with a line graph&#10;&#10;AI-generated content may be incorrect.">
            <a:extLst>
              <a:ext uri="{FF2B5EF4-FFF2-40B4-BE49-F238E27FC236}">
                <a16:creationId xmlns:a16="http://schemas.microsoft.com/office/drawing/2014/main" id="{403998AA-7AA8-3B54-F690-87CB8F649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966" y="1988043"/>
            <a:ext cx="13736548" cy="2861359"/>
          </a:xfrm>
          <a:prstGeom prst="rect">
            <a:avLst/>
          </a:prstGeom>
        </p:spPr>
      </p:pic>
      <p:pic>
        <p:nvPicPr>
          <p:cNvPr id="10" name="Picture 9" descr="A graph with a line&#10;&#10;AI-generated content may be incorrect.">
            <a:extLst>
              <a:ext uri="{FF2B5EF4-FFF2-40B4-BE49-F238E27FC236}">
                <a16:creationId xmlns:a16="http://schemas.microsoft.com/office/drawing/2014/main" id="{78309D07-0CAD-56C5-A90C-22549AAF5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57" y="4962418"/>
            <a:ext cx="13931757" cy="316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892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146AC-AD8A-D547-7F61-13A831E2C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F640509-3153-C29B-0A53-49D85FC30409}"/>
              </a:ext>
            </a:extLst>
          </p:cNvPr>
          <p:cNvSpPr/>
          <p:nvPr/>
        </p:nvSpPr>
        <p:spPr>
          <a:xfrm>
            <a:off x="709136" y="557213"/>
            <a:ext cx="5065633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Road Map</a:t>
            </a:r>
            <a:endParaRPr lang="en-US" sz="395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F3AA303B-0552-16B9-14B5-2475D40DF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1595557"/>
            <a:ext cx="1013103" cy="1092961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CEB303B9-3DCE-08B5-8B7E-101FDB51702F}"/>
              </a:ext>
            </a:extLst>
          </p:cNvPr>
          <p:cNvSpPr/>
          <p:nvPr/>
        </p:nvSpPr>
        <p:spPr>
          <a:xfrm>
            <a:off x="2026087" y="198380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0000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Introduction</a:t>
            </a:r>
            <a:endParaRPr lang="en-US" sz="1950" dirty="0">
              <a:solidFill>
                <a:srgbClr val="FF0000"/>
              </a:solidFill>
            </a:endParaRPr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BC9BCB36-78B3-C7EA-4F8C-89952CF1E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2616098"/>
            <a:ext cx="1013103" cy="1092961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37D65B32-FEFB-7983-EDD7-805AAA53C5D6}"/>
              </a:ext>
            </a:extLst>
          </p:cNvPr>
          <p:cNvSpPr/>
          <p:nvPr/>
        </p:nvSpPr>
        <p:spPr>
          <a:xfrm>
            <a:off x="2026086" y="2964077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Dataset Overview</a:t>
            </a:r>
            <a:endParaRPr lang="en-US" sz="1950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2DB27EF5-DAA3-54DE-011D-344755D74A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3636639"/>
            <a:ext cx="1013103" cy="1092961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F49BD6B0-E994-8CD9-B79D-ACFE97FC1B31}"/>
              </a:ext>
            </a:extLst>
          </p:cNvPr>
          <p:cNvSpPr/>
          <p:nvPr/>
        </p:nvSpPr>
        <p:spPr>
          <a:xfrm>
            <a:off x="2026085" y="392160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Preparation &amp; Cleaning</a:t>
            </a:r>
            <a:endParaRPr lang="en-US" sz="1950" dirty="0"/>
          </a:p>
        </p:txBody>
      </p:sp>
      <p:pic>
        <p:nvPicPr>
          <p:cNvPr id="12" name="Image 3" descr="preencoded.png">
            <a:extLst>
              <a:ext uri="{FF2B5EF4-FFF2-40B4-BE49-F238E27FC236}">
                <a16:creationId xmlns:a16="http://schemas.microsoft.com/office/drawing/2014/main" id="{DF790D44-71A0-9A4F-5BCE-20144BABC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4636632"/>
            <a:ext cx="1013103" cy="1092961"/>
          </a:xfrm>
          <a:prstGeom prst="rect">
            <a:avLst/>
          </a:prstGeom>
        </p:spPr>
      </p:pic>
      <p:sp>
        <p:nvSpPr>
          <p:cNvPr id="13" name="Text 7">
            <a:extLst>
              <a:ext uri="{FF2B5EF4-FFF2-40B4-BE49-F238E27FC236}">
                <a16:creationId xmlns:a16="http://schemas.microsoft.com/office/drawing/2014/main" id="{16CACCB1-710C-4904-B46E-C624F95BC1CF}"/>
              </a:ext>
            </a:extLst>
          </p:cNvPr>
          <p:cNvSpPr/>
          <p:nvPr/>
        </p:nvSpPr>
        <p:spPr>
          <a:xfrm>
            <a:off x="1975543" y="495957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General Analysis</a:t>
            </a:r>
            <a:endParaRPr lang="en-US" sz="1950" dirty="0"/>
          </a:p>
        </p:txBody>
      </p:sp>
      <p:sp>
        <p:nvSpPr>
          <p:cNvPr id="16" name="Text 9">
            <a:extLst>
              <a:ext uri="{FF2B5EF4-FFF2-40B4-BE49-F238E27FC236}">
                <a16:creationId xmlns:a16="http://schemas.microsoft.com/office/drawing/2014/main" id="{DE2FA0A7-E594-DD38-613A-54D9BE629374}"/>
              </a:ext>
            </a:extLst>
          </p:cNvPr>
          <p:cNvSpPr/>
          <p:nvPr/>
        </p:nvSpPr>
        <p:spPr>
          <a:xfrm>
            <a:off x="1975542" y="597350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Deep Analysis</a:t>
            </a:r>
            <a:endParaRPr lang="en-US" sz="19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73F8E8-04CD-98FB-0079-D32E35175C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5147" y="4019536"/>
            <a:ext cx="400106" cy="1905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1928E0E-FA78-37C4-118C-2CB8157C34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054" y="6688490"/>
            <a:ext cx="1181265" cy="1066949"/>
          </a:xfrm>
          <a:prstGeom prst="rect">
            <a:avLst/>
          </a:prstGeom>
        </p:spPr>
      </p:pic>
      <p:pic>
        <p:nvPicPr>
          <p:cNvPr id="15" name="Image 4" descr="preencoded.png">
            <a:extLst>
              <a:ext uri="{FF2B5EF4-FFF2-40B4-BE49-F238E27FC236}">
                <a16:creationId xmlns:a16="http://schemas.microsoft.com/office/drawing/2014/main" id="{DE00EE9A-9004-544F-514A-493694515B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9136" y="5646899"/>
            <a:ext cx="1013103" cy="1092961"/>
          </a:xfrm>
          <a:prstGeom prst="rect">
            <a:avLst/>
          </a:prstGeom>
        </p:spPr>
      </p:pic>
      <p:sp>
        <p:nvSpPr>
          <p:cNvPr id="21" name="Text 9">
            <a:extLst>
              <a:ext uri="{FF2B5EF4-FFF2-40B4-BE49-F238E27FC236}">
                <a16:creationId xmlns:a16="http://schemas.microsoft.com/office/drawing/2014/main" id="{931D3DFF-EFB1-FDFA-DC95-753AE40D8058}"/>
              </a:ext>
            </a:extLst>
          </p:cNvPr>
          <p:cNvSpPr/>
          <p:nvPr/>
        </p:nvSpPr>
        <p:spPr>
          <a:xfrm>
            <a:off x="1975541" y="6998177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Insights &amp; Conclusion</a:t>
            </a:r>
            <a:endParaRPr lang="en-US" sz="1950" dirty="0"/>
          </a:p>
        </p:txBody>
      </p:sp>
      <p:pic>
        <p:nvPicPr>
          <p:cNvPr id="5" name="Picture 2" descr="Roadmap Archives - Renew Energy Partners">
            <a:extLst>
              <a:ext uri="{FF2B5EF4-FFF2-40B4-BE49-F238E27FC236}">
                <a16:creationId xmlns:a16="http://schemas.microsoft.com/office/drawing/2014/main" id="{E099BC41-1C69-4100-B7BF-CDC232B1F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828" y="1352550"/>
            <a:ext cx="9216571" cy="687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7019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9C758CD-5751-2B13-311C-07D9604C9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80F372E8-4D24-E4B0-EE51-C3BA11B8427A}"/>
              </a:ext>
            </a:extLst>
          </p:cNvPr>
          <p:cNvSpPr txBox="1"/>
          <p:nvPr/>
        </p:nvSpPr>
        <p:spPr>
          <a:xfrm>
            <a:off x="4654192" y="502778"/>
            <a:ext cx="7962471" cy="456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GB" sz="2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Assess Brand Popularity Over Time</a:t>
            </a:r>
            <a:endParaRPr lang="en-US" sz="2800" b="1" dirty="0">
              <a:solidFill>
                <a:srgbClr val="443728"/>
              </a:solidFill>
              <a:latin typeface="Crimson Pro Bold" pitchFamily="34" charset="0"/>
              <a:ea typeface="Crimson Pro Bold" pitchFamily="34" charset="-122"/>
            </a:endParaRPr>
          </a:p>
        </p:txBody>
      </p:sp>
      <p:sp>
        <p:nvSpPr>
          <p:cNvPr id="6" name="Action Button: Return 5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68985B6C-FB79-FB8E-9299-0D356EDD484B}"/>
              </a:ext>
            </a:extLst>
          </p:cNvPr>
          <p:cNvSpPr/>
          <p:nvPr/>
        </p:nvSpPr>
        <p:spPr>
          <a:xfrm>
            <a:off x="12801598" y="502778"/>
            <a:ext cx="1130159" cy="694954"/>
          </a:xfrm>
          <a:prstGeom prst="actionButtonReturn">
            <a:avLst/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>
              <a:solidFill>
                <a:schemeClr val="tx1"/>
              </a:solidFill>
            </a:endParaRPr>
          </a:p>
        </p:txBody>
      </p:sp>
      <p:pic>
        <p:nvPicPr>
          <p:cNvPr id="8" name="Picture 7" descr="A graph with a line graph&#10;&#10;AI-generated content may be incorrect.">
            <a:extLst>
              <a:ext uri="{FF2B5EF4-FFF2-40B4-BE49-F238E27FC236}">
                <a16:creationId xmlns:a16="http://schemas.microsoft.com/office/drawing/2014/main" id="{64D49BE3-F265-4CFE-2175-2C299267E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64" y="1371600"/>
            <a:ext cx="13284487" cy="3128486"/>
          </a:xfrm>
          <a:prstGeom prst="rect">
            <a:avLst/>
          </a:prstGeom>
        </p:spPr>
      </p:pic>
      <p:pic>
        <p:nvPicPr>
          <p:cNvPr id="10" name="Picture 9" descr="A graph with a line graph&#10;&#10;AI-generated content may be incorrect.">
            <a:extLst>
              <a:ext uri="{FF2B5EF4-FFF2-40B4-BE49-F238E27FC236}">
                <a16:creationId xmlns:a16="http://schemas.microsoft.com/office/drawing/2014/main" id="{FF572C7A-5880-22CE-4223-7C85C59B8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353" y="4839128"/>
            <a:ext cx="13438598" cy="312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468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B29BBD2-8B16-0BFF-6EC7-5472738C5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2DCD890F-A278-6B6F-9B32-1BB07DCF6B61}"/>
              </a:ext>
            </a:extLst>
          </p:cNvPr>
          <p:cNvSpPr txBox="1"/>
          <p:nvPr/>
        </p:nvSpPr>
        <p:spPr>
          <a:xfrm>
            <a:off x="4654192" y="502778"/>
            <a:ext cx="7962471" cy="456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GB" sz="2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Assess Brand Popularity Over Time</a:t>
            </a:r>
            <a:endParaRPr lang="en-US" sz="2800" b="1" dirty="0">
              <a:solidFill>
                <a:srgbClr val="443728"/>
              </a:solidFill>
              <a:latin typeface="Crimson Pro Bold" pitchFamily="34" charset="0"/>
              <a:ea typeface="Crimson Pro Bold" pitchFamily="34" charset="-122"/>
            </a:endParaRPr>
          </a:p>
        </p:txBody>
      </p:sp>
      <p:sp>
        <p:nvSpPr>
          <p:cNvPr id="6" name="Action Button: Return 5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F88F0537-C40A-C615-F5F6-CF4586765AFB}"/>
              </a:ext>
            </a:extLst>
          </p:cNvPr>
          <p:cNvSpPr/>
          <p:nvPr/>
        </p:nvSpPr>
        <p:spPr>
          <a:xfrm>
            <a:off x="12801598" y="502778"/>
            <a:ext cx="1130159" cy="694954"/>
          </a:xfrm>
          <a:prstGeom prst="actionButtonReturn">
            <a:avLst/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>
              <a:solidFill>
                <a:schemeClr val="tx1"/>
              </a:solidFill>
            </a:endParaRPr>
          </a:p>
        </p:txBody>
      </p:sp>
      <p:pic>
        <p:nvPicPr>
          <p:cNvPr id="8" name="Picture 7" descr="A graph showing a green and purple line&#10;&#10;AI-generated content may be incorrect.">
            <a:extLst>
              <a:ext uri="{FF2B5EF4-FFF2-40B4-BE49-F238E27FC236}">
                <a16:creationId xmlns:a16="http://schemas.microsoft.com/office/drawing/2014/main" id="{893E2DCE-3D72-0A83-D527-1034E4A82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852" y="1371600"/>
            <a:ext cx="13037905" cy="2994917"/>
          </a:xfrm>
          <a:prstGeom prst="rect">
            <a:avLst/>
          </a:prstGeom>
        </p:spPr>
      </p:pic>
      <p:pic>
        <p:nvPicPr>
          <p:cNvPr id="10" name="Picture 9" descr="A graph with green and blue lines&#10;&#10;AI-generated content may be incorrect.">
            <a:extLst>
              <a:ext uri="{FF2B5EF4-FFF2-40B4-BE49-F238E27FC236}">
                <a16:creationId xmlns:a16="http://schemas.microsoft.com/office/drawing/2014/main" id="{BD9877AA-C17C-3EC4-AFF4-AE5E47E33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94" y="4479533"/>
            <a:ext cx="13407776" cy="348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26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D67E6D5-9ED0-3C81-EEB0-1C3A238CE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828A0BB1-2159-506A-F322-4F6E2531437B}"/>
              </a:ext>
            </a:extLst>
          </p:cNvPr>
          <p:cNvSpPr txBox="1"/>
          <p:nvPr/>
        </p:nvSpPr>
        <p:spPr>
          <a:xfrm>
            <a:off x="4654192" y="502778"/>
            <a:ext cx="7962471" cy="456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GB" sz="2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Assess Brand Popularity Over Time</a:t>
            </a:r>
            <a:endParaRPr lang="en-US" sz="2800" b="1" dirty="0">
              <a:solidFill>
                <a:srgbClr val="443728"/>
              </a:solidFill>
              <a:latin typeface="Crimson Pro Bold" pitchFamily="34" charset="0"/>
              <a:ea typeface="Crimson Pro Bold" pitchFamily="34" charset="-122"/>
            </a:endParaRPr>
          </a:p>
        </p:txBody>
      </p:sp>
      <p:sp>
        <p:nvSpPr>
          <p:cNvPr id="2" name="Action Button: Return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D0DC8D78-D0CC-4D56-9572-1C034B541C12}"/>
              </a:ext>
            </a:extLst>
          </p:cNvPr>
          <p:cNvSpPr/>
          <p:nvPr/>
        </p:nvSpPr>
        <p:spPr>
          <a:xfrm>
            <a:off x="12801598" y="502778"/>
            <a:ext cx="1130159" cy="694954"/>
          </a:xfrm>
          <a:prstGeom prst="actionButtonReturn">
            <a:avLst/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>
              <a:solidFill>
                <a:schemeClr val="tx1"/>
              </a:solidFill>
            </a:endParaRPr>
          </a:p>
        </p:txBody>
      </p:sp>
      <p:pic>
        <p:nvPicPr>
          <p:cNvPr id="4" name="Picture 3" descr="A green graph with numbers and a line&#10;&#10;AI-generated content may be incorrect.">
            <a:extLst>
              <a:ext uri="{FF2B5EF4-FFF2-40B4-BE49-F238E27FC236}">
                <a16:creationId xmlns:a16="http://schemas.microsoft.com/office/drawing/2014/main" id="{AD1E5F50-4279-FEC8-82F5-C026D9218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027" y="1371600"/>
            <a:ext cx="11301572" cy="3190126"/>
          </a:xfrm>
          <a:prstGeom prst="rect">
            <a:avLst/>
          </a:prstGeom>
        </p:spPr>
      </p:pic>
      <p:pic>
        <p:nvPicPr>
          <p:cNvPr id="6" name="Picture 5" descr="A green graph with a line&#10;&#10;AI-generated content may be incorrect.">
            <a:extLst>
              <a:ext uri="{FF2B5EF4-FFF2-40B4-BE49-F238E27FC236}">
                <a16:creationId xmlns:a16="http://schemas.microsoft.com/office/drawing/2014/main" id="{EA24E6AA-168F-5F5B-7EBD-E3EE21B33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3841" y="4561726"/>
            <a:ext cx="10972822" cy="347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31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9FF50B6-EB82-307E-47FD-69A47EC40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6DAD62BA-D4A3-C790-C18A-2C05A8528D10}"/>
              </a:ext>
            </a:extLst>
          </p:cNvPr>
          <p:cNvSpPr txBox="1"/>
          <p:nvPr/>
        </p:nvSpPr>
        <p:spPr>
          <a:xfrm>
            <a:off x="4654192" y="502778"/>
            <a:ext cx="7962471" cy="456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GB" sz="2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Assess Brand Popularity Over Time</a:t>
            </a:r>
            <a:endParaRPr lang="en-US" sz="2800" b="1" dirty="0">
              <a:solidFill>
                <a:srgbClr val="443728"/>
              </a:solidFill>
              <a:latin typeface="Crimson Pro Bold" pitchFamily="34" charset="0"/>
              <a:ea typeface="Crimson Pro Bold" pitchFamily="34" charset="-122"/>
            </a:endParaRPr>
          </a:p>
        </p:txBody>
      </p:sp>
      <p:sp>
        <p:nvSpPr>
          <p:cNvPr id="2" name="Action Button: Return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CB2525D9-3E4A-D772-25EE-2E056D1D15A3}"/>
              </a:ext>
            </a:extLst>
          </p:cNvPr>
          <p:cNvSpPr/>
          <p:nvPr/>
        </p:nvSpPr>
        <p:spPr>
          <a:xfrm>
            <a:off x="12801598" y="502778"/>
            <a:ext cx="1130159" cy="694954"/>
          </a:xfrm>
          <a:prstGeom prst="actionButtonReturn">
            <a:avLst/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>
              <a:solidFill>
                <a:schemeClr val="tx1"/>
              </a:solidFill>
            </a:endParaRPr>
          </a:p>
        </p:txBody>
      </p:sp>
      <p:pic>
        <p:nvPicPr>
          <p:cNvPr id="4" name="Picture 3" descr="A graph with a line graph&#10;&#10;AI-generated content may be incorrect.">
            <a:extLst>
              <a:ext uri="{FF2B5EF4-FFF2-40B4-BE49-F238E27FC236}">
                <a16:creationId xmlns:a16="http://schemas.microsoft.com/office/drawing/2014/main" id="{444BFDC3-9BBA-079F-EE0B-BB01E96C9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930" y="1371600"/>
            <a:ext cx="12215973" cy="3056562"/>
          </a:xfrm>
          <a:prstGeom prst="rect">
            <a:avLst/>
          </a:prstGeom>
        </p:spPr>
      </p:pic>
      <p:pic>
        <p:nvPicPr>
          <p:cNvPr id="6" name="Picture 5" descr="A graph with a line&#10;&#10;AI-generated content may be incorrect.">
            <a:extLst>
              <a:ext uri="{FF2B5EF4-FFF2-40B4-BE49-F238E27FC236}">
                <a16:creationId xmlns:a16="http://schemas.microsoft.com/office/drawing/2014/main" id="{8FEEAD1B-C7A6-0AB9-31FC-677A94EDE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964" y="4592548"/>
            <a:ext cx="12760503" cy="348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808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5C21034-FC75-1B26-8834-87E5400B9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F8E1884-0F73-21C9-5E2D-A6CA6CA3FBFE}"/>
              </a:ext>
            </a:extLst>
          </p:cNvPr>
          <p:cNvSpPr txBox="1"/>
          <p:nvPr/>
        </p:nvSpPr>
        <p:spPr>
          <a:xfrm>
            <a:off x="4654192" y="502778"/>
            <a:ext cx="7962471" cy="456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GB" sz="2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Assess Brand Popularity Over Time</a:t>
            </a:r>
            <a:endParaRPr lang="en-US" sz="2800" b="1" dirty="0">
              <a:solidFill>
                <a:srgbClr val="443728"/>
              </a:solidFill>
              <a:latin typeface="Crimson Pro Bold" pitchFamily="34" charset="0"/>
              <a:ea typeface="Crimson Pro Bold" pitchFamily="34" charset="-122"/>
            </a:endParaRPr>
          </a:p>
        </p:txBody>
      </p:sp>
      <p:sp>
        <p:nvSpPr>
          <p:cNvPr id="2" name="Action Button: Return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A185847D-A151-8239-9854-93D1424E43CA}"/>
              </a:ext>
            </a:extLst>
          </p:cNvPr>
          <p:cNvSpPr/>
          <p:nvPr/>
        </p:nvSpPr>
        <p:spPr>
          <a:xfrm>
            <a:off x="12801598" y="502778"/>
            <a:ext cx="1130159" cy="694954"/>
          </a:xfrm>
          <a:prstGeom prst="actionButtonReturn">
            <a:avLst/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>
              <a:solidFill>
                <a:schemeClr val="tx1"/>
              </a:solidFill>
            </a:endParaRPr>
          </a:p>
        </p:txBody>
      </p:sp>
      <p:pic>
        <p:nvPicPr>
          <p:cNvPr id="4" name="Picture 3" descr="A graph with a line&#10;&#10;AI-generated content may be incorrect.">
            <a:extLst>
              <a:ext uri="{FF2B5EF4-FFF2-40B4-BE49-F238E27FC236}">
                <a16:creationId xmlns:a16="http://schemas.microsoft.com/office/drawing/2014/main" id="{4EAD8458-5E1D-8FEE-3132-BFAE9B4DA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238" y="1371600"/>
            <a:ext cx="11959119" cy="3198159"/>
          </a:xfrm>
          <a:prstGeom prst="rect">
            <a:avLst/>
          </a:prstGeom>
        </p:spPr>
      </p:pic>
      <p:pic>
        <p:nvPicPr>
          <p:cNvPr id="6" name="Picture 5" descr="A graph with a line graph&#10;&#10;AI-generated content may be incorrect.">
            <a:extLst>
              <a:ext uri="{FF2B5EF4-FFF2-40B4-BE49-F238E27FC236}">
                <a16:creationId xmlns:a16="http://schemas.microsoft.com/office/drawing/2014/main" id="{FDD277ED-CA1E-856F-F8A4-4653D8F24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158" y="4808306"/>
            <a:ext cx="12873519" cy="311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85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2CC2DB5-C9BC-6D5B-B6F6-359ADABE1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4D62ABE-D143-D161-053F-0B2F0516D3F2}"/>
              </a:ext>
            </a:extLst>
          </p:cNvPr>
          <p:cNvSpPr txBox="1"/>
          <p:nvPr/>
        </p:nvSpPr>
        <p:spPr>
          <a:xfrm>
            <a:off x="4654192" y="502778"/>
            <a:ext cx="7962471" cy="456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GB" sz="2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Assess Brand Popularity Over Time</a:t>
            </a:r>
            <a:endParaRPr lang="en-US" sz="2800" b="1" dirty="0">
              <a:solidFill>
                <a:srgbClr val="443728"/>
              </a:solidFill>
              <a:latin typeface="Crimson Pro Bold" pitchFamily="34" charset="0"/>
              <a:ea typeface="Crimson Pro Bold" pitchFamily="34" charset="-122"/>
            </a:endParaRPr>
          </a:p>
        </p:txBody>
      </p:sp>
      <p:sp>
        <p:nvSpPr>
          <p:cNvPr id="2" name="Action Button: Return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4C3777A4-05B0-EAB5-A1A6-6D76FACA836C}"/>
              </a:ext>
            </a:extLst>
          </p:cNvPr>
          <p:cNvSpPr/>
          <p:nvPr/>
        </p:nvSpPr>
        <p:spPr>
          <a:xfrm>
            <a:off x="12801598" y="502778"/>
            <a:ext cx="1130159" cy="694954"/>
          </a:xfrm>
          <a:prstGeom prst="actionButtonReturn">
            <a:avLst/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>
              <a:solidFill>
                <a:schemeClr val="tx1"/>
              </a:solidFill>
            </a:endParaRPr>
          </a:p>
        </p:txBody>
      </p:sp>
      <p:pic>
        <p:nvPicPr>
          <p:cNvPr id="4" name="Picture 3" descr="A graph with a line graph&#10;&#10;AI-generated content may be incorrect.">
            <a:extLst>
              <a:ext uri="{FF2B5EF4-FFF2-40B4-BE49-F238E27FC236}">
                <a16:creationId xmlns:a16="http://schemas.microsoft.com/office/drawing/2014/main" id="{86D17A7B-67BF-71D5-4751-2C0BD83F4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913" y="1634247"/>
            <a:ext cx="10078948" cy="2743200"/>
          </a:xfrm>
          <a:prstGeom prst="rect">
            <a:avLst/>
          </a:prstGeom>
        </p:spPr>
      </p:pic>
      <p:pic>
        <p:nvPicPr>
          <p:cNvPr id="6" name="Picture 5" descr="A graph with a green and purple line&#10;&#10;AI-generated content may be incorrect.">
            <a:extLst>
              <a:ext uri="{FF2B5EF4-FFF2-40B4-BE49-F238E27FC236}">
                <a16:creationId xmlns:a16="http://schemas.microsoft.com/office/drawing/2014/main" id="{F795570C-1B99-4784-CA9D-07014145C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3841" y="4634301"/>
            <a:ext cx="10972822" cy="309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09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1FE5483-D7A5-7E67-8A57-5A2098F4F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3C74F251-0BCD-C3C8-539C-8E76CD1C4552}"/>
              </a:ext>
            </a:extLst>
          </p:cNvPr>
          <p:cNvSpPr txBox="1"/>
          <p:nvPr/>
        </p:nvSpPr>
        <p:spPr>
          <a:xfrm>
            <a:off x="4654192" y="502778"/>
            <a:ext cx="7962471" cy="456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GB" sz="2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Assess Brand Popularity Over Time</a:t>
            </a:r>
            <a:endParaRPr lang="en-US" sz="2800" b="1" dirty="0">
              <a:solidFill>
                <a:srgbClr val="443728"/>
              </a:solidFill>
              <a:latin typeface="Crimson Pro Bold" pitchFamily="34" charset="0"/>
              <a:ea typeface="Crimson Pro Bold" pitchFamily="34" charset="-122"/>
            </a:endParaRPr>
          </a:p>
        </p:txBody>
      </p:sp>
      <p:sp>
        <p:nvSpPr>
          <p:cNvPr id="2" name="Action Button: Return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A48D8A85-A1DB-747F-CDCF-139F989AE8CB}"/>
              </a:ext>
            </a:extLst>
          </p:cNvPr>
          <p:cNvSpPr/>
          <p:nvPr/>
        </p:nvSpPr>
        <p:spPr>
          <a:xfrm>
            <a:off x="12801598" y="502778"/>
            <a:ext cx="1130159" cy="694954"/>
          </a:xfrm>
          <a:prstGeom prst="actionButtonReturn">
            <a:avLst/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>
              <a:solidFill>
                <a:schemeClr val="tx1"/>
              </a:solidFill>
            </a:endParaRPr>
          </a:p>
        </p:txBody>
      </p:sp>
      <p:pic>
        <p:nvPicPr>
          <p:cNvPr id="4" name="Picture 3" descr="A graph with a line graph&#10;&#10;AI-generated content may be incorrect.">
            <a:extLst>
              <a:ext uri="{FF2B5EF4-FFF2-40B4-BE49-F238E27FC236}">
                <a16:creationId xmlns:a16="http://schemas.microsoft.com/office/drawing/2014/main" id="{C83CE8DD-7B0D-15A1-E37D-F0CC37156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730" y="1561672"/>
            <a:ext cx="7438490" cy="2789434"/>
          </a:xfrm>
          <a:prstGeom prst="rect">
            <a:avLst/>
          </a:prstGeom>
        </p:spPr>
      </p:pic>
      <p:pic>
        <p:nvPicPr>
          <p:cNvPr id="6" name="Picture 5" descr="A graph with a line&#10;&#10;AI-generated content may be incorrect.">
            <a:extLst>
              <a:ext uri="{FF2B5EF4-FFF2-40B4-BE49-F238E27FC236}">
                <a16:creationId xmlns:a16="http://schemas.microsoft.com/office/drawing/2014/main" id="{C56A56C6-1FCC-0797-14ED-94343ABFB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7730" y="4351106"/>
            <a:ext cx="7346033" cy="367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83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AE89FD6-E7B7-8C90-8A72-B44D73D6B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FC3D58E6-F5FF-E496-0592-364180AD7F9F}"/>
              </a:ext>
            </a:extLst>
          </p:cNvPr>
          <p:cNvSpPr txBox="1"/>
          <p:nvPr/>
        </p:nvSpPr>
        <p:spPr>
          <a:xfrm>
            <a:off x="4654192" y="502778"/>
            <a:ext cx="7962471" cy="456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GB" sz="2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Assess Brand Popularity Over Time</a:t>
            </a:r>
            <a:endParaRPr lang="en-US" sz="2800" b="1" dirty="0">
              <a:solidFill>
                <a:srgbClr val="443728"/>
              </a:solidFill>
              <a:latin typeface="Crimson Pro Bold" pitchFamily="34" charset="0"/>
              <a:ea typeface="Crimson Pro Bold" pitchFamily="34" charset="-122"/>
            </a:endParaRPr>
          </a:p>
        </p:txBody>
      </p:sp>
      <p:sp>
        <p:nvSpPr>
          <p:cNvPr id="2" name="Action Button: Return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8BE0D4EE-51CE-6C25-E179-32826733E074}"/>
              </a:ext>
            </a:extLst>
          </p:cNvPr>
          <p:cNvSpPr/>
          <p:nvPr/>
        </p:nvSpPr>
        <p:spPr>
          <a:xfrm>
            <a:off x="12801598" y="502778"/>
            <a:ext cx="1130159" cy="694954"/>
          </a:xfrm>
          <a:prstGeom prst="actionButtonReturn">
            <a:avLst/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>
              <a:solidFill>
                <a:schemeClr val="tx1"/>
              </a:solidFill>
            </a:endParaRPr>
          </a:p>
        </p:txBody>
      </p:sp>
      <p:pic>
        <p:nvPicPr>
          <p:cNvPr id="4" name="Picture 3" descr="A graph with a blue and green line&#10;&#10;AI-generated content may be incorrect.">
            <a:extLst>
              <a:ext uri="{FF2B5EF4-FFF2-40B4-BE49-F238E27FC236}">
                <a16:creationId xmlns:a16="http://schemas.microsoft.com/office/drawing/2014/main" id="{F48D5E62-448A-09DF-9CD7-2B4EAB866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7123" y="1244457"/>
            <a:ext cx="7654247" cy="2870343"/>
          </a:xfrm>
          <a:prstGeom prst="rect">
            <a:avLst/>
          </a:prstGeom>
        </p:spPr>
      </p:pic>
      <p:pic>
        <p:nvPicPr>
          <p:cNvPr id="6" name="Picture 5" descr="A graph with a line graph&#10;&#10;AI-generated content may be incorrect.">
            <a:extLst>
              <a:ext uri="{FF2B5EF4-FFF2-40B4-BE49-F238E27FC236}">
                <a16:creationId xmlns:a16="http://schemas.microsoft.com/office/drawing/2014/main" id="{883FC919-E332-41CF-22EC-035929446C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7738" y="4268911"/>
            <a:ext cx="7233018" cy="361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63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A9ED259-7BA8-7AFF-504B-39735837E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0E993C24-F331-503F-40C2-C20F3CE899F4}"/>
              </a:ext>
            </a:extLst>
          </p:cNvPr>
          <p:cNvSpPr txBox="1"/>
          <p:nvPr/>
        </p:nvSpPr>
        <p:spPr>
          <a:xfrm>
            <a:off x="4654192" y="502778"/>
            <a:ext cx="7962471" cy="456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GB" sz="2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Assess Brand Popularity Over Time</a:t>
            </a:r>
            <a:endParaRPr lang="en-US" sz="2800" b="1" dirty="0">
              <a:solidFill>
                <a:srgbClr val="443728"/>
              </a:solidFill>
              <a:latin typeface="Crimson Pro Bold" pitchFamily="34" charset="0"/>
              <a:ea typeface="Crimson Pro Bold" pitchFamily="34" charset="-122"/>
            </a:endParaRPr>
          </a:p>
        </p:txBody>
      </p:sp>
      <p:sp>
        <p:nvSpPr>
          <p:cNvPr id="2" name="Action Button: Return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D23835E2-E459-ED97-C62E-FE54DE1ED486}"/>
              </a:ext>
            </a:extLst>
          </p:cNvPr>
          <p:cNvSpPr/>
          <p:nvPr/>
        </p:nvSpPr>
        <p:spPr>
          <a:xfrm>
            <a:off x="12801598" y="502778"/>
            <a:ext cx="1130159" cy="694954"/>
          </a:xfrm>
          <a:prstGeom prst="actionButtonReturn">
            <a:avLst/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>
              <a:solidFill>
                <a:schemeClr val="tx1"/>
              </a:solidFill>
            </a:endParaRPr>
          </a:p>
        </p:txBody>
      </p:sp>
      <p:pic>
        <p:nvPicPr>
          <p:cNvPr id="4" name="Picture 3" descr="A graph with green and blue lines&#10;&#10;AI-generated content may be incorrect.">
            <a:extLst>
              <a:ext uri="{FF2B5EF4-FFF2-40B4-BE49-F238E27FC236}">
                <a16:creationId xmlns:a16="http://schemas.microsoft.com/office/drawing/2014/main" id="{25E46CF1-3643-085C-3CB7-00ACD5898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157" y="1552682"/>
            <a:ext cx="6832315" cy="2562118"/>
          </a:xfrm>
          <a:prstGeom prst="rect">
            <a:avLst/>
          </a:prstGeom>
        </p:spPr>
      </p:pic>
      <p:pic>
        <p:nvPicPr>
          <p:cNvPr id="6" name="Picture 5" descr="A graph with green and blue lines&#10;&#10;AI-generated content may be incorrect.">
            <a:extLst>
              <a:ext uri="{FF2B5EF4-FFF2-40B4-BE49-F238E27FC236}">
                <a16:creationId xmlns:a16="http://schemas.microsoft.com/office/drawing/2014/main" id="{669A2378-F666-D776-8706-C8B05DE0AB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7921" y="4304871"/>
            <a:ext cx="7448788" cy="372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84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AEAA18-2D51-0D8B-B36D-ECEF85461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1E63A490-2828-43DD-14F6-F74A8235DAF6}"/>
              </a:ext>
            </a:extLst>
          </p:cNvPr>
          <p:cNvSpPr txBox="1"/>
          <p:nvPr/>
        </p:nvSpPr>
        <p:spPr>
          <a:xfrm>
            <a:off x="4654192" y="502778"/>
            <a:ext cx="7962471" cy="456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GB" sz="2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Assess Brand Popularity Over Time</a:t>
            </a:r>
            <a:endParaRPr lang="en-US" sz="2800" b="1" dirty="0">
              <a:solidFill>
                <a:srgbClr val="443728"/>
              </a:solidFill>
              <a:latin typeface="Crimson Pro Bold" pitchFamily="34" charset="0"/>
              <a:ea typeface="Crimson Pro Bold" pitchFamily="34" charset="-122"/>
            </a:endParaRPr>
          </a:p>
        </p:txBody>
      </p:sp>
      <p:sp>
        <p:nvSpPr>
          <p:cNvPr id="2" name="Action Button: Return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FF47D857-FA2B-E007-4782-9761CC546DEF}"/>
              </a:ext>
            </a:extLst>
          </p:cNvPr>
          <p:cNvSpPr/>
          <p:nvPr/>
        </p:nvSpPr>
        <p:spPr>
          <a:xfrm>
            <a:off x="12801598" y="502778"/>
            <a:ext cx="1130159" cy="694954"/>
          </a:xfrm>
          <a:prstGeom prst="actionButtonReturn">
            <a:avLst/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>
              <a:solidFill>
                <a:schemeClr val="tx1"/>
              </a:solidFill>
            </a:endParaRPr>
          </a:p>
        </p:txBody>
      </p:sp>
      <p:pic>
        <p:nvPicPr>
          <p:cNvPr id="4" name="Picture 3" descr="A graph with green and blue lines&#10;&#10;AI-generated content may be incorrect.">
            <a:extLst>
              <a:ext uri="{FF2B5EF4-FFF2-40B4-BE49-F238E27FC236}">
                <a16:creationId xmlns:a16="http://schemas.microsoft.com/office/drawing/2014/main" id="{F495B156-ED53-3C09-39BD-756189868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004" y="1998323"/>
            <a:ext cx="7315200" cy="2743200"/>
          </a:xfrm>
          <a:prstGeom prst="rect">
            <a:avLst/>
          </a:prstGeom>
        </p:spPr>
      </p:pic>
      <p:pic>
        <p:nvPicPr>
          <p:cNvPr id="6" name="Picture 5" descr="A graph with green and blue lines&#10;&#10;AI-generated content may be incorrect.">
            <a:extLst>
              <a:ext uri="{FF2B5EF4-FFF2-40B4-BE49-F238E27FC236}">
                <a16:creationId xmlns:a16="http://schemas.microsoft.com/office/drawing/2014/main" id="{8104094C-1FE3-B35A-160F-979CC3FDD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1831" y="5106254"/>
            <a:ext cx="5743265" cy="28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78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2865"/>
            <a:ext cx="89315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Introduction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401705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02DE3B0-20DE-00A9-E0E2-BF3FD9C9D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645" y="2694016"/>
            <a:ext cx="8235731" cy="3776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</a:pPr>
            <a:r>
              <a:rPr lang="en-GB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After the COVID-19 pandemic, mobile phones and laptops became essential tools for everyone, regardless of their occupation.</a:t>
            </a:r>
          </a:p>
          <a:p>
            <a:pPr marL="342900" indent="-342900"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Char char="•"/>
            </a:pPr>
            <a:r>
              <a:rPr lang="en-GB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Many brands produce laptops and mobile phones, each featuring its own unique processor.</a:t>
            </a:r>
          </a:p>
          <a:p>
            <a:pPr marL="342900" indent="-342900"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Char char="•"/>
            </a:pPr>
            <a:r>
              <a:rPr lang="en-GB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Nowadays, social media influencers earn a living using only their mobile phones and laptops. Moreover, these devices store much of people's sensitive and personal information.</a:t>
            </a:r>
          </a:p>
          <a:p>
            <a:pPr marL="342900" indent="-342900"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Char char="•"/>
            </a:pPr>
            <a:r>
              <a:rPr lang="en-IL" altLang="en-IL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Consumers often choose devices based on memory specifications, making it a key factor in purchasing decisions.</a:t>
            </a:r>
            <a:r>
              <a:rPr lang="en-US" altLang="en-IL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IL" altLang="en-IL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Cloud services help, but many users still prefer ample local storage for speed, privacy, and offline access.</a:t>
            </a:r>
          </a:p>
        </p:txBody>
      </p:sp>
      <p:grpSp>
        <p:nvGrpSpPr>
          <p:cNvPr id="14" name="Group 19">
            <a:extLst>
              <a:ext uri="{FF2B5EF4-FFF2-40B4-BE49-F238E27FC236}">
                <a16:creationId xmlns:a16="http://schemas.microsoft.com/office/drawing/2014/main" id="{17D00341-9C97-A833-ED84-B6A6E7AC50EB}"/>
              </a:ext>
            </a:extLst>
          </p:cNvPr>
          <p:cNvGrpSpPr/>
          <p:nvPr/>
        </p:nvGrpSpPr>
        <p:grpSpPr>
          <a:xfrm>
            <a:off x="9848890" y="4249785"/>
            <a:ext cx="4488108" cy="2943163"/>
            <a:chOff x="0" y="0"/>
            <a:chExt cx="812800" cy="812800"/>
          </a:xfrm>
        </p:grpSpPr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F31CC689-4BFD-F515-B6F3-E7D954DEE7C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29875" y="0"/>
                  </a:moveTo>
                  <a:lnTo>
                    <a:pt x="782925" y="0"/>
                  </a:lnTo>
                  <a:cubicBezTo>
                    <a:pt x="799425" y="0"/>
                    <a:pt x="812800" y="13375"/>
                    <a:pt x="812800" y="29875"/>
                  </a:cubicBezTo>
                  <a:lnTo>
                    <a:pt x="812800" y="782925"/>
                  </a:lnTo>
                  <a:cubicBezTo>
                    <a:pt x="812800" y="799425"/>
                    <a:pt x="799425" y="812800"/>
                    <a:pt x="782925" y="812800"/>
                  </a:cubicBezTo>
                  <a:lnTo>
                    <a:pt x="29875" y="812800"/>
                  </a:lnTo>
                  <a:cubicBezTo>
                    <a:pt x="13375" y="812800"/>
                    <a:pt x="0" y="799425"/>
                    <a:pt x="0" y="782925"/>
                  </a:cubicBezTo>
                  <a:lnTo>
                    <a:pt x="0" y="29875"/>
                  </a:lnTo>
                  <a:cubicBezTo>
                    <a:pt x="0" y="13375"/>
                    <a:pt x="13375" y="0"/>
                    <a:pt x="29875" y="0"/>
                  </a:cubicBezTo>
                  <a:close/>
                </a:path>
              </a:pathLst>
            </a:custGeom>
            <a:blipFill>
              <a:blip r:embed="rId3"/>
              <a:stretch>
                <a:fillRect t="-25000" b="-25000"/>
              </a:stretch>
            </a:blipFill>
          </p:spPr>
          <p:txBody>
            <a:bodyPr/>
            <a:lstStyle/>
            <a:p>
              <a:endParaRPr lang="en-IL"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40D6BB7F-E383-5CF1-5C15-49F47A9EB67E}"/>
              </a:ext>
            </a:extLst>
          </p:cNvPr>
          <p:cNvGrpSpPr/>
          <p:nvPr/>
        </p:nvGrpSpPr>
        <p:grpSpPr>
          <a:xfrm>
            <a:off x="11495737" y="1036651"/>
            <a:ext cx="2841261" cy="2980399"/>
            <a:chOff x="0" y="0"/>
            <a:chExt cx="812800" cy="81280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CCEFB554-45FB-DE88-40D9-EDB732E7C71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000" r="-25000"/>
              </a:stretch>
            </a:blipFill>
          </p:spPr>
          <p:txBody>
            <a:bodyPr/>
            <a:lstStyle/>
            <a:p>
              <a:endParaRPr lang="en-IL"/>
            </a:p>
          </p:txBody>
        </p:sp>
      </p:grpSp>
      <p:sp>
        <p:nvSpPr>
          <p:cNvPr id="21" name="Freeform 5"/>
          <p:cNvSpPr/>
          <p:nvPr/>
        </p:nvSpPr>
        <p:spPr>
          <a:xfrm>
            <a:off x="9725383" y="495300"/>
            <a:ext cx="2815879" cy="255727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>
            <a:blip r:embed="rId5"/>
            <a:stretch>
              <a:fillRect t="-24906" b="-24906"/>
            </a:stretch>
          </a:blipFill>
        </p:spPr>
        <p:txBody>
          <a:bodyPr/>
          <a:lstStyle/>
          <a:p>
            <a:endParaRPr lang="en-IL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FEB2297-9986-2173-18B7-67E10247D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080BFAE-6E82-1062-4EBB-9FE3BB7CB5B9}"/>
              </a:ext>
            </a:extLst>
          </p:cNvPr>
          <p:cNvSpPr txBox="1"/>
          <p:nvPr/>
        </p:nvSpPr>
        <p:spPr>
          <a:xfrm>
            <a:off x="4654192" y="502778"/>
            <a:ext cx="7962471" cy="456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GB" sz="2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Assess Brand Popularity Over Time</a:t>
            </a:r>
            <a:endParaRPr lang="en-US" sz="2800" b="1" dirty="0">
              <a:solidFill>
                <a:srgbClr val="443728"/>
              </a:solidFill>
              <a:latin typeface="Crimson Pro Bold" pitchFamily="34" charset="0"/>
              <a:ea typeface="Crimson Pro Bold" pitchFamily="34" charset="-122"/>
            </a:endParaRPr>
          </a:p>
        </p:txBody>
      </p:sp>
      <p:sp>
        <p:nvSpPr>
          <p:cNvPr id="2" name="Action Button: Return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C26FC2C2-3C1E-C0EE-EBE4-5422BD97E5ED}"/>
              </a:ext>
            </a:extLst>
          </p:cNvPr>
          <p:cNvSpPr/>
          <p:nvPr/>
        </p:nvSpPr>
        <p:spPr>
          <a:xfrm>
            <a:off x="12801598" y="502778"/>
            <a:ext cx="1130159" cy="694954"/>
          </a:xfrm>
          <a:prstGeom prst="actionButtonReturn">
            <a:avLst/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>
              <a:solidFill>
                <a:schemeClr val="tx1"/>
              </a:solidFill>
            </a:endParaRPr>
          </a:p>
        </p:txBody>
      </p:sp>
      <p:pic>
        <p:nvPicPr>
          <p:cNvPr id="4" name="Picture 3" descr="A graph with a line graph&#10;&#10;AI-generated content may be incorrect.">
            <a:extLst>
              <a:ext uri="{FF2B5EF4-FFF2-40B4-BE49-F238E27FC236}">
                <a16:creationId xmlns:a16="http://schemas.microsoft.com/office/drawing/2014/main" id="{33A1FB4B-26AD-66C4-505D-2ED2DB8A7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4869" y="1480286"/>
            <a:ext cx="6852852" cy="2569820"/>
          </a:xfrm>
          <a:prstGeom prst="rect">
            <a:avLst/>
          </a:prstGeom>
        </p:spPr>
      </p:pic>
      <p:pic>
        <p:nvPicPr>
          <p:cNvPr id="6" name="Picture 5" descr="A graph with a line&#10;&#10;AI-generated content may be incorrect.">
            <a:extLst>
              <a:ext uri="{FF2B5EF4-FFF2-40B4-BE49-F238E27FC236}">
                <a16:creationId xmlns:a16="http://schemas.microsoft.com/office/drawing/2014/main" id="{E09DFAEF-6CFD-E072-707F-D2110920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0187" y="4571207"/>
            <a:ext cx="6739858" cy="336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44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5FB3E62-4F45-A66E-5219-188C6E59A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8FB654DF-57C0-C7C3-6130-5AE57339087C}"/>
              </a:ext>
            </a:extLst>
          </p:cNvPr>
          <p:cNvSpPr txBox="1"/>
          <p:nvPr/>
        </p:nvSpPr>
        <p:spPr>
          <a:xfrm>
            <a:off x="4654192" y="502778"/>
            <a:ext cx="7962471" cy="456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GB" sz="2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Assess Brand Popularity Over Time</a:t>
            </a:r>
            <a:endParaRPr lang="en-US" sz="2800" b="1" dirty="0">
              <a:solidFill>
                <a:srgbClr val="443728"/>
              </a:solidFill>
              <a:latin typeface="Crimson Pro Bold" pitchFamily="34" charset="0"/>
              <a:ea typeface="Crimson Pro Bold" pitchFamily="34" charset="-122"/>
            </a:endParaRPr>
          </a:p>
        </p:txBody>
      </p:sp>
      <p:sp>
        <p:nvSpPr>
          <p:cNvPr id="2" name="Action Button: Return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2D70EE24-7964-4DE0-4FC0-C5B676FDE9A2}"/>
              </a:ext>
            </a:extLst>
          </p:cNvPr>
          <p:cNvSpPr/>
          <p:nvPr/>
        </p:nvSpPr>
        <p:spPr>
          <a:xfrm>
            <a:off x="12801598" y="502778"/>
            <a:ext cx="1130159" cy="694954"/>
          </a:xfrm>
          <a:prstGeom prst="actionButtonReturn">
            <a:avLst/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>
              <a:solidFill>
                <a:schemeClr val="tx1"/>
              </a:solidFill>
            </a:endParaRPr>
          </a:p>
        </p:txBody>
      </p:sp>
      <p:pic>
        <p:nvPicPr>
          <p:cNvPr id="4" name="Picture 3" descr="A graph with green and blue lines&#10;&#10;AI-generated content may be incorrect.">
            <a:extLst>
              <a:ext uri="{FF2B5EF4-FFF2-40B4-BE49-F238E27FC236}">
                <a16:creationId xmlns:a16="http://schemas.microsoft.com/office/drawing/2014/main" id="{440C24A0-B15A-AAAB-2F38-3202E24D5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9779" y="2279579"/>
            <a:ext cx="7058346" cy="2646880"/>
          </a:xfrm>
          <a:prstGeom prst="rect">
            <a:avLst/>
          </a:prstGeom>
        </p:spPr>
      </p:pic>
      <p:pic>
        <p:nvPicPr>
          <p:cNvPr id="6" name="Picture 5" descr="A graph showing a green line&#10;&#10;AI-generated content may be incorrect.">
            <a:extLst>
              <a:ext uri="{FF2B5EF4-FFF2-40B4-BE49-F238E27FC236}">
                <a16:creationId xmlns:a16="http://schemas.microsoft.com/office/drawing/2014/main" id="{746E59C3-2446-CC19-0843-59D8F6D5C0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4848" y="5178826"/>
            <a:ext cx="5445314" cy="272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573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9D548EE-E6BA-EF5D-1407-A4DF08306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4E9F76A-539E-B8AF-E382-7F9C23C4BA41}"/>
              </a:ext>
            </a:extLst>
          </p:cNvPr>
          <p:cNvSpPr txBox="1"/>
          <p:nvPr/>
        </p:nvSpPr>
        <p:spPr>
          <a:xfrm>
            <a:off x="4654192" y="502778"/>
            <a:ext cx="7962471" cy="456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GB" sz="2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Assess Brand Popularity Over Time</a:t>
            </a:r>
            <a:endParaRPr lang="en-US" sz="2800" b="1" dirty="0">
              <a:solidFill>
                <a:srgbClr val="443728"/>
              </a:solidFill>
              <a:latin typeface="Crimson Pro Bold" pitchFamily="34" charset="0"/>
              <a:ea typeface="Crimson Pro Bold" pitchFamily="34" charset="-122"/>
            </a:endParaRPr>
          </a:p>
        </p:txBody>
      </p:sp>
      <p:sp>
        <p:nvSpPr>
          <p:cNvPr id="2" name="Action Button: Return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1C899439-AA07-1D3F-C06F-9779846D633E}"/>
              </a:ext>
            </a:extLst>
          </p:cNvPr>
          <p:cNvSpPr/>
          <p:nvPr/>
        </p:nvSpPr>
        <p:spPr>
          <a:xfrm>
            <a:off x="12801598" y="502778"/>
            <a:ext cx="1130159" cy="694954"/>
          </a:xfrm>
          <a:prstGeom prst="actionButtonReturn">
            <a:avLst/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>
              <a:solidFill>
                <a:schemeClr val="tx1"/>
              </a:solidFill>
            </a:endParaRPr>
          </a:p>
        </p:txBody>
      </p:sp>
      <p:pic>
        <p:nvPicPr>
          <p:cNvPr id="4" name="Picture 3" descr="A graph showing a growing graph&#10;&#10;AI-generated content may be incorrect.">
            <a:extLst>
              <a:ext uri="{FF2B5EF4-FFF2-40B4-BE49-F238E27FC236}">
                <a16:creationId xmlns:a16="http://schemas.microsoft.com/office/drawing/2014/main" id="{C65A588D-08B1-F485-3F31-4CB1CC53C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443" y="1859621"/>
            <a:ext cx="6013811" cy="2255179"/>
          </a:xfrm>
          <a:prstGeom prst="rect">
            <a:avLst/>
          </a:prstGeom>
        </p:spPr>
      </p:pic>
      <p:pic>
        <p:nvPicPr>
          <p:cNvPr id="6" name="Picture 5" descr="A graph showing a green line&#10;&#10;AI-generated content may be incorrect.">
            <a:extLst>
              <a:ext uri="{FF2B5EF4-FFF2-40B4-BE49-F238E27FC236}">
                <a16:creationId xmlns:a16="http://schemas.microsoft.com/office/drawing/2014/main" id="{2AA1BCC7-BB33-B64B-E292-479259191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3149" y="4464771"/>
            <a:ext cx="6524101" cy="326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359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A1FC2CA-CE32-0F54-0042-996FE621F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F45B23E-FA73-4658-5D31-D43BDD4FD208}"/>
              </a:ext>
            </a:extLst>
          </p:cNvPr>
          <p:cNvSpPr txBox="1"/>
          <p:nvPr/>
        </p:nvSpPr>
        <p:spPr>
          <a:xfrm>
            <a:off x="4654192" y="502778"/>
            <a:ext cx="7962471" cy="456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GB" sz="2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Assess Brand Popularity Over Time</a:t>
            </a:r>
            <a:endParaRPr lang="en-US" sz="2800" b="1" dirty="0">
              <a:solidFill>
                <a:srgbClr val="443728"/>
              </a:solidFill>
              <a:latin typeface="Crimson Pro Bold" pitchFamily="34" charset="0"/>
              <a:ea typeface="Crimson Pro Bold" pitchFamily="34" charset="-122"/>
            </a:endParaRPr>
          </a:p>
        </p:txBody>
      </p:sp>
      <p:sp>
        <p:nvSpPr>
          <p:cNvPr id="2" name="Action Button: Return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FBCFA4F0-BC41-473C-B152-239DD3F965F5}"/>
              </a:ext>
            </a:extLst>
          </p:cNvPr>
          <p:cNvSpPr/>
          <p:nvPr/>
        </p:nvSpPr>
        <p:spPr>
          <a:xfrm>
            <a:off x="12801598" y="502778"/>
            <a:ext cx="1130159" cy="694954"/>
          </a:xfrm>
          <a:prstGeom prst="actionButtonReturn">
            <a:avLst/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>
              <a:solidFill>
                <a:schemeClr val="tx1"/>
              </a:solidFill>
            </a:endParaRPr>
          </a:p>
        </p:txBody>
      </p:sp>
      <p:pic>
        <p:nvPicPr>
          <p:cNvPr id="4" name="Picture 3" descr="A graph showing a green line&#10;&#10;AI-generated content may be incorrect.">
            <a:extLst>
              <a:ext uri="{FF2B5EF4-FFF2-40B4-BE49-F238E27FC236}">
                <a16:creationId xmlns:a16="http://schemas.microsoft.com/office/drawing/2014/main" id="{89D4A145-EECD-6C4C-5D22-2BF6F5238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5119" y="1302889"/>
            <a:ext cx="8085762" cy="3032161"/>
          </a:xfrm>
          <a:prstGeom prst="rect">
            <a:avLst/>
          </a:prstGeom>
        </p:spPr>
      </p:pic>
      <p:pic>
        <p:nvPicPr>
          <p:cNvPr id="6" name="Picture 5" descr="A graph showing a green and blue line&#10;&#10;AI-generated content may be incorrect.">
            <a:extLst>
              <a:ext uri="{FF2B5EF4-FFF2-40B4-BE49-F238E27FC236}">
                <a16:creationId xmlns:a16="http://schemas.microsoft.com/office/drawing/2014/main" id="{422F764E-99F3-FED9-00B3-F89DD2067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7719" y="4304871"/>
            <a:ext cx="7325485" cy="36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93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4E03286-A0EE-18D7-BDA0-7ADEED973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C619FE8-2BB1-260C-0A2C-9381452D614C}"/>
              </a:ext>
            </a:extLst>
          </p:cNvPr>
          <p:cNvSpPr txBox="1"/>
          <p:nvPr/>
        </p:nvSpPr>
        <p:spPr>
          <a:xfrm>
            <a:off x="4654192" y="502778"/>
            <a:ext cx="7962471" cy="456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GB" sz="2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Assess Brand Popularity Over Time</a:t>
            </a:r>
            <a:endParaRPr lang="en-US" sz="2800" b="1" dirty="0">
              <a:solidFill>
                <a:srgbClr val="443728"/>
              </a:solidFill>
              <a:latin typeface="Crimson Pro Bold" pitchFamily="34" charset="0"/>
              <a:ea typeface="Crimson Pro Bold" pitchFamily="34" charset="-122"/>
            </a:endParaRPr>
          </a:p>
        </p:txBody>
      </p:sp>
      <p:sp>
        <p:nvSpPr>
          <p:cNvPr id="2" name="Action Button: Return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9314DA72-2061-111B-5F7A-4780F8EEAC36}"/>
              </a:ext>
            </a:extLst>
          </p:cNvPr>
          <p:cNvSpPr/>
          <p:nvPr/>
        </p:nvSpPr>
        <p:spPr>
          <a:xfrm>
            <a:off x="12801598" y="502778"/>
            <a:ext cx="1130159" cy="694954"/>
          </a:xfrm>
          <a:prstGeom prst="actionButtonReturn">
            <a:avLst/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>
              <a:solidFill>
                <a:schemeClr val="tx1"/>
              </a:solidFill>
            </a:endParaRPr>
          </a:p>
        </p:txBody>
      </p:sp>
      <p:pic>
        <p:nvPicPr>
          <p:cNvPr id="4" name="Picture 3" descr="A graph with green and blue lines&#10;&#10;AI-generated content may be incorrect.">
            <a:extLst>
              <a:ext uri="{FF2B5EF4-FFF2-40B4-BE49-F238E27FC236}">
                <a16:creationId xmlns:a16="http://schemas.microsoft.com/office/drawing/2014/main" id="{F98D8F70-DAC9-48AC-907E-454FC3EFC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908" y="1806965"/>
            <a:ext cx="7674796" cy="2878049"/>
          </a:xfrm>
          <a:prstGeom prst="rect">
            <a:avLst/>
          </a:prstGeom>
        </p:spPr>
      </p:pic>
      <p:pic>
        <p:nvPicPr>
          <p:cNvPr id="6" name="Picture 5" descr="A graph with a line graph&#10;&#10;AI-generated content may be incorrect.">
            <a:extLst>
              <a:ext uri="{FF2B5EF4-FFF2-40B4-BE49-F238E27FC236}">
                <a16:creationId xmlns:a16="http://schemas.microsoft.com/office/drawing/2014/main" id="{87EFA79E-3AC0-50C4-4604-A422F36D03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2105" y="4685014"/>
            <a:ext cx="6667939" cy="333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77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49C8ED1-F768-21CC-CF16-C2E9BBD79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0D8C2E56-4259-181C-54CF-7D7AB061731A}"/>
              </a:ext>
            </a:extLst>
          </p:cNvPr>
          <p:cNvSpPr txBox="1"/>
          <p:nvPr/>
        </p:nvSpPr>
        <p:spPr>
          <a:xfrm>
            <a:off x="4654192" y="502778"/>
            <a:ext cx="7962471" cy="456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GB" sz="2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Assess Brand Popularity Over Time</a:t>
            </a:r>
            <a:endParaRPr lang="en-US" sz="2800" b="1" dirty="0">
              <a:solidFill>
                <a:srgbClr val="443728"/>
              </a:solidFill>
              <a:latin typeface="Crimson Pro Bold" pitchFamily="34" charset="0"/>
              <a:ea typeface="Crimson Pro Bold" pitchFamily="34" charset="-122"/>
            </a:endParaRPr>
          </a:p>
        </p:txBody>
      </p:sp>
      <p:sp>
        <p:nvSpPr>
          <p:cNvPr id="2" name="Action Button: Return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EE70A59E-F1B9-D2EA-E7A0-5B7CE3D40DAA}"/>
              </a:ext>
            </a:extLst>
          </p:cNvPr>
          <p:cNvSpPr/>
          <p:nvPr/>
        </p:nvSpPr>
        <p:spPr>
          <a:xfrm>
            <a:off x="12801598" y="502778"/>
            <a:ext cx="1130159" cy="694954"/>
          </a:xfrm>
          <a:prstGeom prst="actionButtonReturn">
            <a:avLst/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>
              <a:solidFill>
                <a:schemeClr val="tx1"/>
              </a:solidFill>
            </a:endParaRPr>
          </a:p>
        </p:txBody>
      </p:sp>
      <p:pic>
        <p:nvPicPr>
          <p:cNvPr id="4" name="Picture 3" descr="A graph showing a graph&#10;&#10;AI-generated content may be incorrect.">
            <a:extLst>
              <a:ext uri="{FF2B5EF4-FFF2-40B4-BE49-F238E27FC236}">
                <a16:creationId xmlns:a16="http://schemas.microsoft.com/office/drawing/2014/main" id="{61DE420A-B775-F31F-67C3-0E6E10711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164" y="1826232"/>
            <a:ext cx="6709025" cy="2515884"/>
          </a:xfrm>
          <a:prstGeom prst="rect">
            <a:avLst/>
          </a:prstGeom>
        </p:spPr>
      </p:pic>
      <p:pic>
        <p:nvPicPr>
          <p:cNvPr id="6" name="Picture 5" descr="A graph showing a graph&#10;&#10;AI-generated content may be incorrect.">
            <a:extLst>
              <a:ext uri="{FF2B5EF4-FFF2-40B4-BE49-F238E27FC236}">
                <a16:creationId xmlns:a16="http://schemas.microsoft.com/office/drawing/2014/main" id="{611B4F80-4F4F-FB43-3E30-3071B2DB3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589" y="4562376"/>
            <a:ext cx="6328892" cy="316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63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7370987-C6DD-0011-720F-3AFC7E5F7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066B9923-3769-8A81-DC31-0A1C2F5A73A3}"/>
              </a:ext>
            </a:extLst>
          </p:cNvPr>
          <p:cNvSpPr txBox="1"/>
          <p:nvPr/>
        </p:nvSpPr>
        <p:spPr>
          <a:xfrm>
            <a:off x="4654192" y="502778"/>
            <a:ext cx="7962471" cy="456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GB" sz="2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Assess Brand Popularity Over Time</a:t>
            </a:r>
            <a:endParaRPr lang="en-US" sz="2800" b="1" dirty="0">
              <a:solidFill>
                <a:srgbClr val="443728"/>
              </a:solidFill>
              <a:latin typeface="Crimson Pro Bold" pitchFamily="34" charset="0"/>
              <a:ea typeface="Crimson Pro Bold" pitchFamily="34" charset="-122"/>
            </a:endParaRPr>
          </a:p>
        </p:txBody>
      </p:sp>
      <p:sp>
        <p:nvSpPr>
          <p:cNvPr id="2" name="Action Button: Return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A5BE92C2-EC5C-E165-9103-E7C40003E34A}"/>
              </a:ext>
            </a:extLst>
          </p:cNvPr>
          <p:cNvSpPr/>
          <p:nvPr/>
        </p:nvSpPr>
        <p:spPr>
          <a:xfrm>
            <a:off x="12801598" y="502778"/>
            <a:ext cx="1130159" cy="694954"/>
          </a:xfrm>
          <a:prstGeom prst="actionButtonReturn">
            <a:avLst/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>
              <a:solidFill>
                <a:schemeClr val="tx1"/>
              </a:solidFill>
            </a:endParaRPr>
          </a:p>
        </p:txBody>
      </p:sp>
      <p:pic>
        <p:nvPicPr>
          <p:cNvPr id="4" name="Picture 3" descr="A graph with a line graph&#10;&#10;AI-generated content may be incorrect.">
            <a:extLst>
              <a:ext uri="{FF2B5EF4-FFF2-40B4-BE49-F238E27FC236}">
                <a16:creationId xmlns:a16="http://schemas.microsoft.com/office/drawing/2014/main" id="{4F7628B2-541E-6D00-DFD1-17BF174ED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1412" y="1669550"/>
            <a:ext cx="7561780" cy="2835668"/>
          </a:xfrm>
          <a:prstGeom prst="rect">
            <a:avLst/>
          </a:prstGeom>
        </p:spPr>
      </p:pic>
      <p:pic>
        <p:nvPicPr>
          <p:cNvPr id="6" name="Picture 5" descr="A graph showing a green line&#10;&#10;AI-generated content may be incorrect.">
            <a:extLst>
              <a:ext uri="{FF2B5EF4-FFF2-40B4-BE49-F238E27FC236}">
                <a16:creationId xmlns:a16="http://schemas.microsoft.com/office/drawing/2014/main" id="{98CA3BB7-3A50-4E7F-7661-7CF1545F7F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4403" y="4624807"/>
            <a:ext cx="6585759" cy="329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85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FED91E8-3DC0-0DDB-E08E-6C7944FBE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EFC6807C-C268-FBA7-94DF-80F44A052B47}"/>
              </a:ext>
            </a:extLst>
          </p:cNvPr>
          <p:cNvSpPr txBox="1"/>
          <p:nvPr/>
        </p:nvSpPr>
        <p:spPr>
          <a:xfrm>
            <a:off x="4654192" y="502778"/>
            <a:ext cx="7962471" cy="456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GB" sz="2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Assess Brand Popularity Over Time</a:t>
            </a:r>
            <a:endParaRPr lang="en-US" sz="2800" b="1" dirty="0">
              <a:solidFill>
                <a:srgbClr val="443728"/>
              </a:solidFill>
              <a:latin typeface="Crimson Pro Bold" pitchFamily="34" charset="0"/>
              <a:ea typeface="Crimson Pro Bold" pitchFamily="34" charset="-122"/>
            </a:endParaRPr>
          </a:p>
        </p:txBody>
      </p:sp>
      <p:sp>
        <p:nvSpPr>
          <p:cNvPr id="2" name="Action Button: Return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D3163AF3-B39E-CBDA-6310-F09EA3138005}"/>
              </a:ext>
            </a:extLst>
          </p:cNvPr>
          <p:cNvSpPr/>
          <p:nvPr/>
        </p:nvSpPr>
        <p:spPr>
          <a:xfrm>
            <a:off x="12801598" y="502778"/>
            <a:ext cx="1130159" cy="694954"/>
          </a:xfrm>
          <a:prstGeom prst="actionButtonReturn">
            <a:avLst/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>
              <a:solidFill>
                <a:schemeClr val="tx1"/>
              </a:solidFill>
            </a:endParaRPr>
          </a:p>
        </p:txBody>
      </p:sp>
      <p:pic>
        <p:nvPicPr>
          <p:cNvPr id="4" name="Picture 3" descr="A green graph with numbers and a line&#10;&#10;AI-generated content may be incorrect.">
            <a:extLst>
              <a:ext uri="{FF2B5EF4-FFF2-40B4-BE49-F238E27FC236}">
                <a16:creationId xmlns:a16="http://schemas.microsoft.com/office/drawing/2014/main" id="{2DE19C61-79A7-DB26-5214-0EA87A4E8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2926" y="1197732"/>
            <a:ext cx="8250148" cy="3093806"/>
          </a:xfrm>
          <a:prstGeom prst="rect">
            <a:avLst/>
          </a:prstGeom>
        </p:spPr>
      </p:pic>
      <p:pic>
        <p:nvPicPr>
          <p:cNvPr id="6" name="Picture 5" descr="A graph showing a green line&#10;&#10;AI-generated content may be incorrect.">
            <a:extLst>
              <a:ext uri="{FF2B5EF4-FFF2-40B4-BE49-F238E27FC236}">
                <a16:creationId xmlns:a16="http://schemas.microsoft.com/office/drawing/2014/main" id="{4A82A32F-633B-16CF-52C8-2326C09EC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5369" y="4474394"/>
            <a:ext cx="6945354" cy="347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376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A5D16-6B81-4208-E595-5383BD9A9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36B35CD-7A22-503D-F911-803E73A92899}"/>
              </a:ext>
            </a:extLst>
          </p:cNvPr>
          <p:cNvSpPr/>
          <p:nvPr/>
        </p:nvSpPr>
        <p:spPr>
          <a:xfrm>
            <a:off x="709136" y="557213"/>
            <a:ext cx="5065633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Road Map</a:t>
            </a:r>
            <a:endParaRPr lang="en-US" sz="395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F3982814-152B-9669-A3D4-5113EBD8D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1595557"/>
            <a:ext cx="1013103" cy="1092961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EFB73354-6830-B953-51AA-4EA7598FB212}"/>
              </a:ext>
            </a:extLst>
          </p:cNvPr>
          <p:cNvSpPr/>
          <p:nvPr/>
        </p:nvSpPr>
        <p:spPr>
          <a:xfrm>
            <a:off x="2026087" y="198380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Introduction</a:t>
            </a:r>
            <a:endParaRPr lang="en-US" sz="1950" dirty="0"/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1061AB22-FE94-D5A1-93AF-2AA18BB85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2616098"/>
            <a:ext cx="1013103" cy="1092961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068C5EBC-8D85-6DE1-534F-0C59E5220942}"/>
              </a:ext>
            </a:extLst>
          </p:cNvPr>
          <p:cNvSpPr/>
          <p:nvPr/>
        </p:nvSpPr>
        <p:spPr>
          <a:xfrm>
            <a:off x="2026086" y="2964077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Dataset Overview</a:t>
            </a:r>
            <a:endParaRPr lang="en-US" sz="1950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A1D50E6-2EF5-6EE7-7164-FA84A935C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3636639"/>
            <a:ext cx="1013103" cy="1092961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E58A4D9E-575F-4954-D9D7-93D70D6A12D6}"/>
              </a:ext>
            </a:extLst>
          </p:cNvPr>
          <p:cNvSpPr/>
          <p:nvPr/>
        </p:nvSpPr>
        <p:spPr>
          <a:xfrm>
            <a:off x="2026085" y="392160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Preparation &amp; Cleaning</a:t>
            </a:r>
            <a:endParaRPr lang="en-US" sz="1950" dirty="0"/>
          </a:p>
        </p:txBody>
      </p:sp>
      <p:pic>
        <p:nvPicPr>
          <p:cNvPr id="12" name="Image 3" descr="preencoded.png">
            <a:extLst>
              <a:ext uri="{FF2B5EF4-FFF2-40B4-BE49-F238E27FC236}">
                <a16:creationId xmlns:a16="http://schemas.microsoft.com/office/drawing/2014/main" id="{E8C4B74A-9F57-BD0A-FBE7-B8DC133EA6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4636632"/>
            <a:ext cx="1013103" cy="1092961"/>
          </a:xfrm>
          <a:prstGeom prst="rect">
            <a:avLst/>
          </a:prstGeom>
        </p:spPr>
      </p:pic>
      <p:sp>
        <p:nvSpPr>
          <p:cNvPr id="13" name="Text 7">
            <a:extLst>
              <a:ext uri="{FF2B5EF4-FFF2-40B4-BE49-F238E27FC236}">
                <a16:creationId xmlns:a16="http://schemas.microsoft.com/office/drawing/2014/main" id="{7DED2582-47C2-6B60-1928-84BA789F2706}"/>
              </a:ext>
            </a:extLst>
          </p:cNvPr>
          <p:cNvSpPr/>
          <p:nvPr/>
        </p:nvSpPr>
        <p:spPr>
          <a:xfrm>
            <a:off x="1975543" y="495957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General Analysis</a:t>
            </a:r>
            <a:endParaRPr lang="en-US" sz="1950" dirty="0"/>
          </a:p>
        </p:txBody>
      </p:sp>
      <p:sp>
        <p:nvSpPr>
          <p:cNvPr id="16" name="Text 9">
            <a:extLst>
              <a:ext uri="{FF2B5EF4-FFF2-40B4-BE49-F238E27FC236}">
                <a16:creationId xmlns:a16="http://schemas.microsoft.com/office/drawing/2014/main" id="{E54D5230-7A0E-61EC-917E-FADE3DC8EC8B}"/>
              </a:ext>
            </a:extLst>
          </p:cNvPr>
          <p:cNvSpPr/>
          <p:nvPr/>
        </p:nvSpPr>
        <p:spPr>
          <a:xfrm>
            <a:off x="1975542" y="597350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Deep &amp; Complex Analysis</a:t>
            </a:r>
            <a:endParaRPr lang="en-US" sz="19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25D6FB0-262A-AF19-50BC-83B6F4969C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5147" y="4019536"/>
            <a:ext cx="400106" cy="1905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20D97F8-DBAD-ABB1-D64E-38FB5E7902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054" y="6688490"/>
            <a:ext cx="1181265" cy="1066949"/>
          </a:xfrm>
          <a:prstGeom prst="rect">
            <a:avLst/>
          </a:prstGeom>
        </p:spPr>
      </p:pic>
      <p:pic>
        <p:nvPicPr>
          <p:cNvPr id="15" name="Image 4" descr="preencoded.png">
            <a:extLst>
              <a:ext uri="{FF2B5EF4-FFF2-40B4-BE49-F238E27FC236}">
                <a16:creationId xmlns:a16="http://schemas.microsoft.com/office/drawing/2014/main" id="{23C8D05B-9CC8-7711-675F-A4316ABF24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9136" y="5646899"/>
            <a:ext cx="1013103" cy="1092961"/>
          </a:xfrm>
          <a:prstGeom prst="rect">
            <a:avLst/>
          </a:prstGeom>
        </p:spPr>
      </p:pic>
      <p:sp>
        <p:nvSpPr>
          <p:cNvPr id="21" name="Text 9">
            <a:extLst>
              <a:ext uri="{FF2B5EF4-FFF2-40B4-BE49-F238E27FC236}">
                <a16:creationId xmlns:a16="http://schemas.microsoft.com/office/drawing/2014/main" id="{7C88EB07-C724-5E94-FC2B-418D94AAD4D9}"/>
              </a:ext>
            </a:extLst>
          </p:cNvPr>
          <p:cNvSpPr/>
          <p:nvPr/>
        </p:nvSpPr>
        <p:spPr>
          <a:xfrm>
            <a:off x="1975541" y="6998177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0000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Insights &amp; Conclusion</a:t>
            </a:r>
            <a:endParaRPr lang="en-US" sz="1950" dirty="0">
              <a:solidFill>
                <a:srgbClr val="FF0000"/>
              </a:solidFill>
            </a:endParaRPr>
          </a:p>
        </p:txBody>
      </p:sp>
      <p:pic>
        <p:nvPicPr>
          <p:cNvPr id="5" name="Picture 2" descr="Roadmap Archives - Renew Energy Partners">
            <a:extLst>
              <a:ext uri="{FF2B5EF4-FFF2-40B4-BE49-F238E27FC236}">
                <a16:creationId xmlns:a16="http://schemas.microsoft.com/office/drawing/2014/main" id="{572A73A6-6E2C-4C7E-C52D-68F2F54F9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828" y="1352550"/>
            <a:ext cx="9216571" cy="687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0904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63469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Major Findings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329493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905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Groupby()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396139"/>
            <a:ext cx="39303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Summarize data based on groupings.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en-IL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4966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Pivot Tables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69126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multi-dimensional tables for cross-tabulation and analysis.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en-IL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86025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632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Insights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123384"/>
            <a:ext cx="606432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 patterns, trends, and relationships within groups.</a:t>
            </a:r>
            <a:endParaRPr lang="en-US" sz="1750" dirty="0"/>
          </a:p>
        </p:txBody>
      </p:sp>
      <p:sp>
        <p:nvSpPr>
          <p:cNvPr id="17" name="Shape 1">
            <a:extLst>
              <a:ext uri="{FF2B5EF4-FFF2-40B4-BE49-F238E27FC236}">
                <a16:creationId xmlns:a16="http://schemas.microsoft.com/office/drawing/2014/main" id="{B5B8595C-DEF9-6A3E-0BCF-7EC3CC19D7EE}"/>
              </a:ext>
            </a:extLst>
          </p:cNvPr>
          <p:cNvSpPr/>
          <p:nvPr/>
        </p:nvSpPr>
        <p:spPr>
          <a:xfrm>
            <a:off x="6336864" y="1535429"/>
            <a:ext cx="510183" cy="589598"/>
          </a:xfrm>
          <a:prstGeom prst="roundRect">
            <a:avLst>
              <a:gd name="adj" fmla="val 10754"/>
            </a:avLst>
          </a:prstGeom>
          <a:solidFill>
            <a:srgbClr val="E6E6E7"/>
          </a:solidFill>
          <a:ln/>
        </p:spPr>
        <p:txBody>
          <a:bodyPr/>
          <a:lstStyle/>
          <a:p>
            <a:endParaRPr lang="en-IL"/>
          </a:p>
        </p:txBody>
      </p:sp>
      <p:pic>
        <p:nvPicPr>
          <p:cNvPr id="18" name="Image 1" descr="preencoded.png">
            <a:extLst>
              <a:ext uri="{FF2B5EF4-FFF2-40B4-BE49-F238E27FC236}">
                <a16:creationId xmlns:a16="http://schemas.microsoft.com/office/drawing/2014/main" id="{FC8A00C9-54BB-84EB-BFAE-F44B280C3A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8527" y="1546740"/>
            <a:ext cx="566976" cy="566976"/>
          </a:xfrm>
          <a:prstGeom prst="rect">
            <a:avLst/>
          </a:prstGeom>
        </p:spPr>
      </p:pic>
      <p:pic>
        <p:nvPicPr>
          <p:cNvPr id="19" name="Image 2" descr="preencoded.png">
            <a:extLst>
              <a:ext uri="{FF2B5EF4-FFF2-40B4-BE49-F238E27FC236}">
                <a16:creationId xmlns:a16="http://schemas.microsoft.com/office/drawing/2014/main" id="{E1C5A248-A27D-D515-38C8-0C97B7450D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1830" y="1546740"/>
            <a:ext cx="566976" cy="566976"/>
          </a:xfrm>
          <a:prstGeom prst="rect">
            <a:avLst/>
          </a:prstGeom>
        </p:spPr>
      </p:pic>
      <p:pic>
        <p:nvPicPr>
          <p:cNvPr id="20" name="Image 3" descr="preencoded.png">
            <a:extLst>
              <a:ext uri="{FF2B5EF4-FFF2-40B4-BE49-F238E27FC236}">
                <a16:creationId xmlns:a16="http://schemas.microsoft.com/office/drawing/2014/main" id="{7B0BC341-975C-7C7F-50F3-26C532D9D9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35132" y="1546740"/>
            <a:ext cx="566976" cy="5669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BAD38-FCBE-A308-0262-8819FB726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F4FE144-0DF8-DEF0-6911-A1CE98188169}"/>
              </a:ext>
            </a:extLst>
          </p:cNvPr>
          <p:cNvSpPr/>
          <p:nvPr/>
        </p:nvSpPr>
        <p:spPr>
          <a:xfrm>
            <a:off x="709136" y="557213"/>
            <a:ext cx="5065633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Road Map</a:t>
            </a:r>
            <a:endParaRPr lang="en-US" sz="395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2CD2F7B5-8AC6-2A0F-1E61-E96D0D1DB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1595557"/>
            <a:ext cx="1013103" cy="1092961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EE4DBE37-E4E4-2328-7BB2-C4A9948B647B}"/>
              </a:ext>
            </a:extLst>
          </p:cNvPr>
          <p:cNvSpPr/>
          <p:nvPr/>
        </p:nvSpPr>
        <p:spPr>
          <a:xfrm>
            <a:off x="2026087" y="198380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Introduction</a:t>
            </a:r>
            <a:endParaRPr lang="en-US" sz="1950" dirty="0"/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E7CF6EAF-E5EA-1B86-8A5A-9AAFBB01F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2616098"/>
            <a:ext cx="1013103" cy="1092961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91FC84E5-AF4C-18FB-4180-A0E6ACD2F3A6}"/>
              </a:ext>
            </a:extLst>
          </p:cNvPr>
          <p:cNvSpPr/>
          <p:nvPr/>
        </p:nvSpPr>
        <p:spPr>
          <a:xfrm>
            <a:off x="2026086" y="2964077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0000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Dataset Overview</a:t>
            </a:r>
            <a:endParaRPr lang="en-US" sz="1950" dirty="0">
              <a:solidFill>
                <a:srgbClr val="FF0000"/>
              </a:solidFill>
            </a:endParaRPr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158CC9D3-2AA4-CD55-3075-59D321E70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3636639"/>
            <a:ext cx="1013103" cy="1092961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D3D29758-7C53-A29B-8098-2283126E58E4}"/>
              </a:ext>
            </a:extLst>
          </p:cNvPr>
          <p:cNvSpPr/>
          <p:nvPr/>
        </p:nvSpPr>
        <p:spPr>
          <a:xfrm>
            <a:off x="2026085" y="392160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Preparation &amp; Cleaning</a:t>
            </a:r>
            <a:endParaRPr lang="en-US" sz="1950" dirty="0"/>
          </a:p>
        </p:txBody>
      </p:sp>
      <p:pic>
        <p:nvPicPr>
          <p:cNvPr id="12" name="Image 3" descr="preencoded.png">
            <a:extLst>
              <a:ext uri="{FF2B5EF4-FFF2-40B4-BE49-F238E27FC236}">
                <a16:creationId xmlns:a16="http://schemas.microsoft.com/office/drawing/2014/main" id="{D6E4CD16-BC14-8D78-0E2B-7B31C57D8E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4636632"/>
            <a:ext cx="1013103" cy="1092961"/>
          </a:xfrm>
          <a:prstGeom prst="rect">
            <a:avLst/>
          </a:prstGeom>
        </p:spPr>
      </p:pic>
      <p:sp>
        <p:nvSpPr>
          <p:cNvPr id="13" name="Text 7">
            <a:extLst>
              <a:ext uri="{FF2B5EF4-FFF2-40B4-BE49-F238E27FC236}">
                <a16:creationId xmlns:a16="http://schemas.microsoft.com/office/drawing/2014/main" id="{1FBCF34A-DE8E-B530-A713-9591BA5996AE}"/>
              </a:ext>
            </a:extLst>
          </p:cNvPr>
          <p:cNvSpPr/>
          <p:nvPr/>
        </p:nvSpPr>
        <p:spPr>
          <a:xfrm>
            <a:off x="1975543" y="495957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General Analysis</a:t>
            </a:r>
            <a:endParaRPr lang="en-US" sz="1950" dirty="0"/>
          </a:p>
        </p:txBody>
      </p:sp>
      <p:sp>
        <p:nvSpPr>
          <p:cNvPr id="16" name="Text 9">
            <a:extLst>
              <a:ext uri="{FF2B5EF4-FFF2-40B4-BE49-F238E27FC236}">
                <a16:creationId xmlns:a16="http://schemas.microsoft.com/office/drawing/2014/main" id="{30065893-16C0-33FA-6E79-51B3D232F6EC}"/>
              </a:ext>
            </a:extLst>
          </p:cNvPr>
          <p:cNvSpPr/>
          <p:nvPr/>
        </p:nvSpPr>
        <p:spPr>
          <a:xfrm>
            <a:off x="1975542" y="597350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Deep Analysis</a:t>
            </a:r>
            <a:endParaRPr lang="en-US" sz="19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755977E-8DC9-1D5D-EFAB-4058B3569A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5147" y="4019536"/>
            <a:ext cx="400106" cy="1905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1386AB9-78FA-2626-C35E-BABFB1238E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054" y="6688490"/>
            <a:ext cx="1181265" cy="1066949"/>
          </a:xfrm>
          <a:prstGeom prst="rect">
            <a:avLst/>
          </a:prstGeom>
        </p:spPr>
      </p:pic>
      <p:pic>
        <p:nvPicPr>
          <p:cNvPr id="15" name="Image 4" descr="preencoded.png">
            <a:extLst>
              <a:ext uri="{FF2B5EF4-FFF2-40B4-BE49-F238E27FC236}">
                <a16:creationId xmlns:a16="http://schemas.microsoft.com/office/drawing/2014/main" id="{FEEA14FB-4315-F70A-28B8-342CD43F5C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9136" y="5646899"/>
            <a:ext cx="1013103" cy="1092961"/>
          </a:xfrm>
          <a:prstGeom prst="rect">
            <a:avLst/>
          </a:prstGeom>
        </p:spPr>
      </p:pic>
      <p:sp>
        <p:nvSpPr>
          <p:cNvPr id="21" name="Text 9">
            <a:extLst>
              <a:ext uri="{FF2B5EF4-FFF2-40B4-BE49-F238E27FC236}">
                <a16:creationId xmlns:a16="http://schemas.microsoft.com/office/drawing/2014/main" id="{EF37B0AB-3999-D451-314B-B21F13E04B5B}"/>
              </a:ext>
            </a:extLst>
          </p:cNvPr>
          <p:cNvSpPr/>
          <p:nvPr/>
        </p:nvSpPr>
        <p:spPr>
          <a:xfrm>
            <a:off x="1975541" y="6998177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Insights &amp; Conclusion</a:t>
            </a:r>
            <a:endParaRPr lang="en-US" sz="1950" dirty="0"/>
          </a:p>
        </p:txBody>
      </p:sp>
      <p:pic>
        <p:nvPicPr>
          <p:cNvPr id="5" name="Picture 2" descr="Roadmap Archives - Renew Energy Partners">
            <a:extLst>
              <a:ext uri="{FF2B5EF4-FFF2-40B4-BE49-F238E27FC236}">
                <a16:creationId xmlns:a16="http://schemas.microsoft.com/office/drawing/2014/main" id="{EB2924B1-67AE-96D4-C99E-58D12A199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828" y="1352550"/>
            <a:ext cx="9216571" cy="687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275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07225"/>
            <a:ext cx="58004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5616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5" name="Text 2"/>
          <p:cNvSpPr/>
          <p:nvPr/>
        </p:nvSpPr>
        <p:spPr>
          <a:xfrm>
            <a:off x="6790373" y="26561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Dataset Theme</a:t>
            </a:r>
          </a:p>
        </p:txBody>
      </p:sp>
      <p:sp>
        <p:nvSpPr>
          <p:cNvPr id="6" name="Text 3"/>
          <p:cNvSpPr/>
          <p:nvPr/>
        </p:nvSpPr>
        <p:spPr>
          <a:xfrm>
            <a:off x="6790373" y="3146584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GB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Simulated sales transactions for mobile phones and laptops</a:t>
            </a:r>
            <a:endParaRPr lang="en-US" sz="1750" dirty="0">
              <a:solidFill>
                <a:srgbClr val="443728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620351" y="3736300"/>
            <a:ext cx="170021" cy="1061731"/>
          </a:xfrm>
          <a:prstGeom prst="roundRect">
            <a:avLst>
              <a:gd name="adj" fmla="val 5603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8" name="Text 5"/>
          <p:cNvSpPr/>
          <p:nvPr/>
        </p:nvSpPr>
        <p:spPr>
          <a:xfrm>
            <a:off x="7130534" y="37363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Data Included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226719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Product specifications, Customer details and Sales information</a:t>
            </a:r>
          </a:p>
        </p:txBody>
      </p:sp>
      <p:sp>
        <p:nvSpPr>
          <p:cNvPr id="10" name="Shape 7"/>
          <p:cNvSpPr/>
          <p:nvPr/>
        </p:nvSpPr>
        <p:spPr>
          <a:xfrm>
            <a:off x="6960632" y="5148516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1" name="Text 8"/>
          <p:cNvSpPr/>
          <p:nvPr/>
        </p:nvSpPr>
        <p:spPr>
          <a:xfrm>
            <a:off x="7470815" y="51485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Size</a:t>
            </a:r>
          </a:p>
        </p:txBody>
      </p:sp>
      <p:sp>
        <p:nvSpPr>
          <p:cNvPr id="12" name="Text 9"/>
          <p:cNvSpPr/>
          <p:nvPr/>
        </p:nvSpPr>
        <p:spPr>
          <a:xfrm>
            <a:off x="7470815" y="5669756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50,000 rows and 16 columns.</a:t>
            </a:r>
          </a:p>
        </p:txBody>
      </p:sp>
      <p:pic>
        <p:nvPicPr>
          <p:cNvPr id="2060" name="Picture 12" descr="Kaggle - Wikipedia">
            <a:hlinkClick r:id="rId4"/>
            <a:extLst>
              <a:ext uri="{FF2B5EF4-FFF2-40B4-BE49-F238E27FC236}">
                <a16:creationId xmlns:a16="http://schemas.microsoft.com/office/drawing/2014/main" id="{6AA29383-05B7-D25F-8CC5-F77F4A3C0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0800" y="7170960"/>
            <a:ext cx="1958858" cy="76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ouse Mouseicon Click Cursor - Free GIF on Pixabay">
            <a:extLst>
              <a:ext uri="{FF2B5EF4-FFF2-40B4-BE49-F238E27FC236}">
                <a16:creationId xmlns:a16="http://schemas.microsoft.com/office/drawing/2014/main" id="{8F4486F5-2CC4-8D58-BA6C-C6901A8F3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4737" y="7012577"/>
            <a:ext cx="1562099" cy="91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70A12-74F1-77E0-C0AC-C1EDA4875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">
            <a:extLst>
              <a:ext uri="{FF2B5EF4-FFF2-40B4-BE49-F238E27FC236}">
                <a16:creationId xmlns:a16="http://schemas.microsoft.com/office/drawing/2014/main" id="{E26CE216-7D9D-BE36-B842-24C8A6BAAF2F}"/>
              </a:ext>
            </a:extLst>
          </p:cNvPr>
          <p:cNvSpPr/>
          <p:nvPr/>
        </p:nvSpPr>
        <p:spPr>
          <a:xfrm>
            <a:off x="793789" y="2541508"/>
            <a:ext cx="3197187" cy="192571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9" name="Shape 1">
            <a:extLst>
              <a:ext uri="{FF2B5EF4-FFF2-40B4-BE49-F238E27FC236}">
                <a16:creationId xmlns:a16="http://schemas.microsoft.com/office/drawing/2014/main" id="{825E9E47-50B7-88B7-F140-555AA67F6FAF}"/>
              </a:ext>
            </a:extLst>
          </p:cNvPr>
          <p:cNvSpPr/>
          <p:nvPr/>
        </p:nvSpPr>
        <p:spPr>
          <a:xfrm>
            <a:off x="4124324" y="2541508"/>
            <a:ext cx="3197187" cy="192571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20" name="Shape 1">
            <a:extLst>
              <a:ext uri="{FF2B5EF4-FFF2-40B4-BE49-F238E27FC236}">
                <a16:creationId xmlns:a16="http://schemas.microsoft.com/office/drawing/2014/main" id="{02B3B588-E38D-A882-A609-450ABAF4B36E}"/>
              </a:ext>
            </a:extLst>
          </p:cNvPr>
          <p:cNvSpPr/>
          <p:nvPr/>
        </p:nvSpPr>
        <p:spPr>
          <a:xfrm>
            <a:off x="7473909" y="2541508"/>
            <a:ext cx="3197187" cy="192571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22" name="Shape 1">
            <a:extLst>
              <a:ext uri="{FF2B5EF4-FFF2-40B4-BE49-F238E27FC236}">
                <a16:creationId xmlns:a16="http://schemas.microsoft.com/office/drawing/2014/main" id="{8E86AF8B-E66F-2A4A-EDA9-188EECFF8201}"/>
              </a:ext>
            </a:extLst>
          </p:cNvPr>
          <p:cNvSpPr/>
          <p:nvPr/>
        </p:nvSpPr>
        <p:spPr>
          <a:xfrm>
            <a:off x="10823494" y="2541508"/>
            <a:ext cx="3197187" cy="192571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3254AD59-C6D3-592E-F824-FA2738080D6A}"/>
              </a:ext>
            </a:extLst>
          </p:cNvPr>
          <p:cNvSpPr/>
          <p:nvPr/>
        </p:nvSpPr>
        <p:spPr>
          <a:xfrm>
            <a:off x="793790" y="762865"/>
            <a:ext cx="89315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Dataset Overview</a:t>
            </a:r>
            <a:endParaRPr lang="en-US" sz="44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59F1B3FF-5F34-8E31-C248-1ED4744D4082}"/>
              </a:ext>
            </a:extLst>
          </p:cNvPr>
          <p:cNvSpPr/>
          <p:nvPr/>
        </p:nvSpPr>
        <p:spPr>
          <a:xfrm>
            <a:off x="4248924" y="2732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GB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Brand</a:t>
            </a:r>
            <a:endParaRPr lang="en-US" sz="22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2EA14034-8455-531D-D0D2-B52B9AAF9E0E}"/>
              </a:ext>
            </a:extLst>
          </p:cNvPr>
          <p:cNvSpPr/>
          <p:nvPr/>
        </p:nvSpPr>
        <p:spPr>
          <a:xfrm>
            <a:off x="4291728" y="3222725"/>
            <a:ext cx="25186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GB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Various brands like Apple, Samsung, Dell, Lenovo, OnePlus, etc.</a:t>
            </a:r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6032CDD3-BEEC-908D-FF97-2494B131A32C}"/>
              </a:ext>
            </a:extLst>
          </p:cNvPr>
          <p:cNvSpPr/>
          <p:nvPr/>
        </p:nvSpPr>
        <p:spPr>
          <a:xfrm>
            <a:off x="7654885" y="2732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GB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Product Code</a:t>
            </a:r>
            <a:endParaRPr lang="en-US" sz="2200" dirty="0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979B529C-3907-8492-D1EB-07DC84DD4A10}"/>
              </a:ext>
            </a:extLst>
          </p:cNvPr>
          <p:cNvSpPr/>
          <p:nvPr/>
        </p:nvSpPr>
        <p:spPr>
          <a:xfrm>
            <a:off x="7609999" y="3221146"/>
            <a:ext cx="26106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GB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Unique identifier for each product.</a:t>
            </a:r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C417F9C2-DA2D-36B0-F187-54E887FEB525}"/>
              </a:ext>
            </a:extLst>
          </p:cNvPr>
          <p:cNvSpPr/>
          <p:nvPr/>
        </p:nvSpPr>
        <p:spPr>
          <a:xfrm>
            <a:off x="1006079" y="2732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GB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Product</a:t>
            </a:r>
            <a:endParaRPr lang="en-US" sz="22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271A4855-8D6B-BB81-6389-D6AB75B27264}"/>
              </a:ext>
            </a:extLst>
          </p:cNvPr>
          <p:cNvSpPr/>
          <p:nvPr/>
        </p:nvSpPr>
        <p:spPr>
          <a:xfrm>
            <a:off x="1006079" y="3222725"/>
            <a:ext cx="256579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GB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Type of product (Mobile Phone / Laptop).</a:t>
            </a:r>
          </a:p>
        </p:txBody>
      </p:sp>
      <p:sp>
        <p:nvSpPr>
          <p:cNvPr id="25" name="Text 8">
            <a:extLst>
              <a:ext uri="{FF2B5EF4-FFF2-40B4-BE49-F238E27FC236}">
                <a16:creationId xmlns:a16="http://schemas.microsoft.com/office/drawing/2014/main" id="{3807FBF2-5728-3F86-16CC-5D7B7D271F44}"/>
              </a:ext>
            </a:extLst>
          </p:cNvPr>
          <p:cNvSpPr/>
          <p:nvPr/>
        </p:nvSpPr>
        <p:spPr>
          <a:xfrm>
            <a:off x="10928270" y="2732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GB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Product Specification</a:t>
            </a:r>
            <a:endParaRPr lang="en-US" sz="2200" dirty="0"/>
          </a:p>
        </p:txBody>
      </p:sp>
      <p:sp>
        <p:nvSpPr>
          <p:cNvPr id="26" name="Text 9">
            <a:extLst>
              <a:ext uri="{FF2B5EF4-FFF2-40B4-BE49-F238E27FC236}">
                <a16:creationId xmlns:a16="http://schemas.microsoft.com/office/drawing/2014/main" id="{BCB85630-2F9C-CE30-1829-F0E2A847385A}"/>
              </a:ext>
            </a:extLst>
          </p:cNvPr>
          <p:cNvSpPr/>
          <p:nvPr/>
        </p:nvSpPr>
        <p:spPr>
          <a:xfrm>
            <a:off x="11013637" y="3221146"/>
            <a:ext cx="26106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GB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Brief description of the product features.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DCDDD6-212C-DEBA-0373-37F6112D854A}"/>
              </a:ext>
            </a:extLst>
          </p:cNvPr>
          <p:cNvSpPr txBox="1"/>
          <p:nvPr/>
        </p:nvSpPr>
        <p:spPr>
          <a:xfrm>
            <a:off x="717589" y="1425121"/>
            <a:ext cx="7315200" cy="726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555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b="1" i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Product Information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C8E58F6-2064-4D9C-BC42-CE507B6D7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14410"/>
            <a:ext cx="14630400" cy="271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07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ECE21-2697-7BED-FE1D-43EA1BEE9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">
            <a:extLst>
              <a:ext uri="{FF2B5EF4-FFF2-40B4-BE49-F238E27FC236}">
                <a16:creationId xmlns:a16="http://schemas.microsoft.com/office/drawing/2014/main" id="{8D2C1E5A-2980-089A-CF01-BFCE5AEB9A7F}"/>
              </a:ext>
            </a:extLst>
          </p:cNvPr>
          <p:cNvSpPr/>
          <p:nvPr/>
        </p:nvSpPr>
        <p:spPr>
          <a:xfrm>
            <a:off x="793789" y="2541508"/>
            <a:ext cx="3197187" cy="192571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9" name="Shape 1">
            <a:extLst>
              <a:ext uri="{FF2B5EF4-FFF2-40B4-BE49-F238E27FC236}">
                <a16:creationId xmlns:a16="http://schemas.microsoft.com/office/drawing/2014/main" id="{3EF62C8A-A336-132F-55DC-5D7D5D257685}"/>
              </a:ext>
            </a:extLst>
          </p:cNvPr>
          <p:cNvSpPr/>
          <p:nvPr/>
        </p:nvSpPr>
        <p:spPr>
          <a:xfrm>
            <a:off x="4124324" y="2541508"/>
            <a:ext cx="3197187" cy="192571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20" name="Shape 1">
            <a:extLst>
              <a:ext uri="{FF2B5EF4-FFF2-40B4-BE49-F238E27FC236}">
                <a16:creationId xmlns:a16="http://schemas.microsoft.com/office/drawing/2014/main" id="{2159C95E-9520-D420-BB69-22EFD0B380F0}"/>
              </a:ext>
            </a:extLst>
          </p:cNvPr>
          <p:cNvSpPr/>
          <p:nvPr/>
        </p:nvSpPr>
        <p:spPr>
          <a:xfrm>
            <a:off x="7473909" y="2541508"/>
            <a:ext cx="3197187" cy="192571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22" name="Shape 1">
            <a:extLst>
              <a:ext uri="{FF2B5EF4-FFF2-40B4-BE49-F238E27FC236}">
                <a16:creationId xmlns:a16="http://schemas.microsoft.com/office/drawing/2014/main" id="{C97EAF79-05E9-E55B-0BE4-A1586BA11521}"/>
              </a:ext>
            </a:extLst>
          </p:cNvPr>
          <p:cNvSpPr/>
          <p:nvPr/>
        </p:nvSpPr>
        <p:spPr>
          <a:xfrm>
            <a:off x="10823494" y="2541508"/>
            <a:ext cx="3197187" cy="192571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86DA6410-E799-9BF2-26F0-824513482DFB}"/>
              </a:ext>
            </a:extLst>
          </p:cNvPr>
          <p:cNvSpPr/>
          <p:nvPr/>
        </p:nvSpPr>
        <p:spPr>
          <a:xfrm>
            <a:off x="793790" y="762865"/>
            <a:ext cx="89315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Dataset Overview</a:t>
            </a:r>
            <a:endParaRPr lang="en-US" sz="44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4B943B0F-20C3-BE0A-B6DF-D3371DA184D5}"/>
              </a:ext>
            </a:extLst>
          </p:cNvPr>
          <p:cNvSpPr/>
          <p:nvPr/>
        </p:nvSpPr>
        <p:spPr>
          <a:xfrm>
            <a:off x="4248924" y="2732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Inward Date</a:t>
            </a: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91F84A22-154E-3FE4-53C6-56348BFC2B88}"/>
              </a:ext>
            </a:extLst>
          </p:cNvPr>
          <p:cNvSpPr/>
          <p:nvPr/>
        </p:nvSpPr>
        <p:spPr>
          <a:xfrm>
            <a:off x="4291728" y="3222725"/>
            <a:ext cx="25186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GB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Date when the product was received in stock.</a:t>
            </a:r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11889457-DA33-9F4B-03CF-1A365EFBF9BC}"/>
              </a:ext>
            </a:extLst>
          </p:cNvPr>
          <p:cNvSpPr/>
          <p:nvPr/>
        </p:nvSpPr>
        <p:spPr>
          <a:xfrm>
            <a:off x="7654885" y="2732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Dispatch Date</a:t>
            </a:r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F1568B32-B30F-4B04-5671-8D729F0CCB14}"/>
              </a:ext>
            </a:extLst>
          </p:cNvPr>
          <p:cNvSpPr/>
          <p:nvPr/>
        </p:nvSpPr>
        <p:spPr>
          <a:xfrm>
            <a:off x="7609999" y="3221146"/>
            <a:ext cx="26106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GB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Date when the product was sold/dispatched.</a:t>
            </a:r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82543FF0-CD56-737D-C301-DFD92BCBE22D}"/>
              </a:ext>
            </a:extLst>
          </p:cNvPr>
          <p:cNvSpPr/>
          <p:nvPr/>
        </p:nvSpPr>
        <p:spPr>
          <a:xfrm>
            <a:off x="1006079" y="2732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Price</a:t>
            </a:r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EC62AE7F-B61C-10E6-574C-66D3723C3C8C}"/>
              </a:ext>
            </a:extLst>
          </p:cNvPr>
          <p:cNvSpPr/>
          <p:nvPr/>
        </p:nvSpPr>
        <p:spPr>
          <a:xfrm>
            <a:off x="1006079" y="3222725"/>
            <a:ext cx="256579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GB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Cost of the product (randomly generated).</a:t>
            </a:r>
          </a:p>
        </p:txBody>
      </p:sp>
      <p:sp>
        <p:nvSpPr>
          <p:cNvPr id="25" name="Text 8">
            <a:extLst>
              <a:ext uri="{FF2B5EF4-FFF2-40B4-BE49-F238E27FC236}">
                <a16:creationId xmlns:a16="http://schemas.microsoft.com/office/drawing/2014/main" id="{F3DD94FA-C620-C870-2C6D-E1AFB51112A6}"/>
              </a:ext>
            </a:extLst>
          </p:cNvPr>
          <p:cNvSpPr/>
          <p:nvPr/>
        </p:nvSpPr>
        <p:spPr>
          <a:xfrm>
            <a:off x="10928270" y="2732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Quantity Sold</a:t>
            </a:r>
          </a:p>
        </p:txBody>
      </p:sp>
      <p:sp>
        <p:nvSpPr>
          <p:cNvPr id="26" name="Text 9">
            <a:extLst>
              <a:ext uri="{FF2B5EF4-FFF2-40B4-BE49-F238E27FC236}">
                <a16:creationId xmlns:a16="http://schemas.microsoft.com/office/drawing/2014/main" id="{5E68738E-2484-0D15-C5E1-DB9EE514C031}"/>
              </a:ext>
            </a:extLst>
          </p:cNvPr>
          <p:cNvSpPr/>
          <p:nvPr/>
        </p:nvSpPr>
        <p:spPr>
          <a:xfrm>
            <a:off x="11013637" y="3221146"/>
            <a:ext cx="26106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GB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Number of units sold per transaction.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D8C243-6887-D52A-1FE3-208C57B8AAED}"/>
              </a:ext>
            </a:extLst>
          </p:cNvPr>
          <p:cNvSpPr txBox="1"/>
          <p:nvPr/>
        </p:nvSpPr>
        <p:spPr>
          <a:xfrm>
            <a:off x="717589" y="1425121"/>
            <a:ext cx="7315200" cy="725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555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b="1" i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Sales &amp; Pricing Details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3B1DFF5-ABA4-0DC1-74FD-FFFD31B521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46"/>
          <a:stretch/>
        </p:blipFill>
        <p:spPr bwMode="auto">
          <a:xfrm>
            <a:off x="6311" y="5146863"/>
            <a:ext cx="14630400" cy="308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12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3E4DE-6212-2BE5-18EC-0CF691B21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">
            <a:extLst>
              <a:ext uri="{FF2B5EF4-FFF2-40B4-BE49-F238E27FC236}">
                <a16:creationId xmlns:a16="http://schemas.microsoft.com/office/drawing/2014/main" id="{3224F551-C4E4-9079-490F-689C8CBBFD75}"/>
              </a:ext>
            </a:extLst>
          </p:cNvPr>
          <p:cNvSpPr/>
          <p:nvPr/>
        </p:nvSpPr>
        <p:spPr>
          <a:xfrm>
            <a:off x="2406689" y="2541508"/>
            <a:ext cx="3197187" cy="192571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9" name="Shape 1">
            <a:extLst>
              <a:ext uri="{FF2B5EF4-FFF2-40B4-BE49-F238E27FC236}">
                <a16:creationId xmlns:a16="http://schemas.microsoft.com/office/drawing/2014/main" id="{61518F07-523A-781B-94D1-3415F6270920}"/>
              </a:ext>
            </a:extLst>
          </p:cNvPr>
          <p:cNvSpPr/>
          <p:nvPr/>
        </p:nvSpPr>
        <p:spPr>
          <a:xfrm>
            <a:off x="5737224" y="2541508"/>
            <a:ext cx="3197187" cy="192571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20" name="Shape 1">
            <a:extLst>
              <a:ext uri="{FF2B5EF4-FFF2-40B4-BE49-F238E27FC236}">
                <a16:creationId xmlns:a16="http://schemas.microsoft.com/office/drawing/2014/main" id="{B0AC5784-CE06-3D5B-D489-4172EA60C7E8}"/>
              </a:ext>
            </a:extLst>
          </p:cNvPr>
          <p:cNvSpPr/>
          <p:nvPr/>
        </p:nvSpPr>
        <p:spPr>
          <a:xfrm>
            <a:off x="9086809" y="2541508"/>
            <a:ext cx="3197187" cy="192571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L" dirty="0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161F7918-032A-1979-7634-F8A556B34565}"/>
              </a:ext>
            </a:extLst>
          </p:cNvPr>
          <p:cNvSpPr/>
          <p:nvPr/>
        </p:nvSpPr>
        <p:spPr>
          <a:xfrm>
            <a:off x="793790" y="762865"/>
            <a:ext cx="89315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Dataset Overview</a:t>
            </a:r>
            <a:endParaRPr lang="en-US" sz="44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D44DD97D-E051-4038-80B6-D3D181F43DF7}"/>
              </a:ext>
            </a:extLst>
          </p:cNvPr>
          <p:cNvSpPr/>
          <p:nvPr/>
        </p:nvSpPr>
        <p:spPr>
          <a:xfrm>
            <a:off x="5861824" y="2732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 Location</a:t>
            </a: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D6404EE2-96A4-73AF-3B67-13FAC7D1C7AB}"/>
              </a:ext>
            </a:extLst>
          </p:cNvPr>
          <p:cNvSpPr/>
          <p:nvPr/>
        </p:nvSpPr>
        <p:spPr>
          <a:xfrm>
            <a:off x="5904628" y="3222725"/>
            <a:ext cx="25186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City of the customer.</a:t>
            </a:r>
            <a:endParaRPr lang="en-GB" sz="1750" dirty="0">
              <a:solidFill>
                <a:srgbClr val="443728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0BDF6FAF-81C9-D664-C538-E218E5F419CB}"/>
              </a:ext>
            </a:extLst>
          </p:cNvPr>
          <p:cNvSpPr/>
          <p:nvPr/>
        </p:nvSpPr>
        <p:spPr>
          <a:xfrm>
            <a:off x="9267785" y="2732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Region</a:t>
            </a:r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07816DBA-4666-C9E7-A47C-601F7F119241}"/>
              </a:ext>
            </a:extLst>
          </p:cNvPr>
          <p:cNvSpPr/>
          <p:nvPr/>
        </p:nvSpPr>
        <p:spPr>
          <a:xfrm>
            <a:off x="9222899" y="3221146"/>
            <a:ext cx="26106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GB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Sales region (North, South, East, West, Central).</a:t>
            </a:r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E8A5BE00-0292-E734-128F-CD67EEA2BB7D}"/>
              </a:ext>
            </a:extLst>
          </p:cNvPr>
          <p:cNvSpPr/>
          <p:nvPr/>
        </p:nvSpPr>
        <p:spPr>
          <a:xfrm>
            <a:off x="2618979" y="2732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 Name</a:t>
            </a:r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00496F40-9FE3-03C0-0C1F-B06733FE12A1}"/>
              </a:ext>
            </a:extLst>
          </p:cNvPr>
          <p:cNvSpPr/>
          <p:nvPr/>
        </p:nvSpPr>
        <p:spPr>
          <a:xfrm>
            <a:off x="2618979" y="3222725"/>
            <a:ext cx="256579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fontAlgn="base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Randomly generated customer names.</a:t>
            </a:r>
            <a:endParaRPr lang="en-GB" sz="1750" dirty="0">
              <a:solidFill>
                <a:srgbClr val="443728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F2E063-B9DD-EED5-FD2A-D73767415639}"/>
              </a:ext>
            </a:extLst>
          </p:cNvPr>
          <p:cNvSpPr txBox="1"/>
          <p:nvPr/>
        </p:nvSpPr>
        <p:spPr>
          <a:xfrm>
            <a:off x="717589" y="1425121"/>
            <a:ext cx="7315200" cy="725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555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b="1" i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Customer &amp; Location Details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99F17A7-582E-69D4-4E53-33B5C54DE6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76" b="17142"/>
          <a:stretch/>
        </p:blipFill>
        <p:spPr bwMode="auto">
          <a:xfrm>
            <a:off x="11132" y="5727700"/>
            <a:ext cx="14530368" cy="250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13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2209</TotalTime>
  <Words>881</Words>
  <Application>Microsoft Office PowerPoint</Application>
  <PresentationFormat>Custom</PresentationFormat>
  <Paragraphs>244</Paragraphs>
  <Slides>49</Slides>
  <Notes>49</Notes>
  <HiddenSlides>20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Open Sans</vt:lpstr>
      <vt:lpstr>Arial</vt:lpstr>
      <vt:lpstr>Outfit Extra Bold</vt:lpstr>
      <vt:lpstr>Crimson Pro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Avishay Bar</cp:lastModifiedBy>
  <cp:revision>30</cp:revision>
  <dcterms:created xsi:type="dcterms:W3CDTF">2025-05-02T09:59:55Z</dcterms:created>
  <dcterms:modified xsi:type="dcterms:W3CDTF">2025-05-05T19:03:07Z</dcterms:modified>
</cp:coreProperties>
</file>